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23"/>
  </p:notesMasterIdLst>
  <p:sldIdLst>
    <p:sldId id="256" r:id="rId4"/>
    <p:sldId id="259" r:id="rId5"/>
    <p:sldId id="266" r:id="rId6"/>
    <p:sldId id="347" r:id="rId7"/>
    <p:sldId id="263" r:id="rId8"/>
    <p:sldId id="366" r:id="rId9"/>
    <p:sldId id="260" r:id="rId10"/>
    <p:sldId id="383" r:id="rId11"/>
    <p:sldId id="384" r:id="rId12"/>
    <p:sldId id="348" r:id="rId13"/>
    <p:sldId id="352" r:id="rId14"/>
    <p:sldId id="382" r:id="rId15"/>
    <p:sldId id="367" r:id="rId16"/>
    <p:sldId id="375" r:id="rId17"/>
    <p:sldId id="303" r:id="rId18"/>
    <p:sldId id="369" r:id="rId19"/>
    <p:sldId id="377" r:id="rId20"/>
    <p:sldId id="368" r:id="rId21"/>
    <p:sldId id="376" r:id="rId22"/>
    <p:sldId id="371" r:id="rId23"/>
    <p:sldId id="372" r:id="rId24"/>
    <p:sldId id="349" r:id="rId25"/>
    <p:sldId id="353" r:id="rId26"/>
    <p:sldId id="359" r:id="rId27"/>
    <p:sldId id="360" r:id="rId28"/>
    <p:sldId id="361" r:id="rId29"/>
    <p:sldId id="362" r:id="rId30"/>
    <p:sldId id="309" r:id="rId31"/>
    <p:sldId id="365" r:id="rId32"/>
    <p:sldId id="364" r:id="rId33"/>
    <p:sldId id="363" r:id="rId34"/>
    <p:sldId id="355" r:id="rId35"/>
    <p:sldId id="351" r:id="rId36"/>
    <p:sldId id="257" r:id="rId37"/>
    <p:sldId id="261" r:id="rId38"/>
    <p:sldId id="262" r:id="rId39"/>
    <p:sldId id="264" r:id="rId40"/>
    <p:sldId id="265" r:id="rId41"/>
    <p:sldId id="267" r:id="rId42"/>
    <p:sldId id="380" r:id="rId43"/>
    <p:sldId id="381" r:id="rId44"/>
    <p:sldId id="370" r:id="rId45"/>
    <p:sldId id="373" r:id="rId46"/>
    <p:sldId id="268" r:id="rId47"/>
    <p:sldId id="269" r:id="rId48"/>
    <p:sldId id="270" r:id="rId49"/>
    <p:sldId id="271" r:id="rId50"/>
    <p:sldId id="272" r:id="rId51"/>
    <p:sldId id="273" r:id="rId52"/>
    <p:sldId id="274" r:id="rId53"/>
    <p:sldId id="275" r:id="rId54"/>
    <p:sldId id="276" r:id="rId55"/>
    <p:sldId id="277" r:id="rId56"/>
    <p:sldId id="278" r:id="rId57"/>
    <p:sldId id="279" r:id="rId58"/>
    <p:sldId id="280" r:id="rId59"/>
    <p:sldId id="281" r:id="rId60"/>
    <p:sldId id="282" r:id="rId61"/>
    <p:sldId id="283" r:id="rId62"/>
    <p:sldId id="284" r:id="rId63"/>
    <p:sldId id="285" r:id="rId64"/>
    <p:sldId id="286" r:id="rId65"/>
    <p:sldId id="287" r:id="rId66"/>
    <p:sldId id="288" r:id="rId67"/>
    <p:sldId id="289" r:id="rId68"/>
    <p:sldId id="290" r:id="rId69"/>
    <p:sldId id="291" r:id="rId70"/>
    <p:sldId id="292" r:id="rId71"/>
    <p:sldId id="293" r:id="rId72"/>
    <p:sldId id="295" r:id="rId73"/>
    <p:sldId id="296" r:id="rId74"/>
    <p:sldId id="297" r:id="rId75"/>
    <p:sldId id="298" r:id="rId76"/>
    <p:sldId id="299" r:id="rId77"/>
    <p:sldId id="300" r:id="rId78"/>
    <p:sldId id="301" r:id="rId79"/>
    <p:sldId id="302" r:id="rId80"/>
    <p:sldId id="304" r:id="rId81"/>
    <p:sldId id="305" r:id="rId82"/>
    <p:sldId id="306" r:id="rId83"/>
    <p:sldId id="307" r:id="rId84"/>
    <p:sldId id="308" r:id="rId85"/>
    <p:sldId id="310" r:id="rId86"/>
    <p:sldId id="311" r:id="rId87"/>
    <p:sldId id="312" r:id="rId88"/>
    <p:sldId id="313" r:id="rId89"/>
    <p:sldId id="314" r:id="rId90"/>
    <p:sldId id="315" r:id="rId91"/>
    <p:sldId id="316" r:id="rId92"/>
    <p:sldId id="317" r:id="rId93"/>
    <p:sldId id="318" r:id="rId94"/>
    <p:sldId id="319" r:id="rId95"/>
    <p:sldId id="320" r:id="rId96"/>
    <p:sldId id="321" r:id="rId97"/>
    <p:sldId id="322" r:id="rId98"/>
    <p:sldId id="323" r:id="rId99"/>
    <p:sldId id="324" r:id="rId100"/>
    <p:sldId id="325" r:id="rId101"/>
    <p:sldId id="326" r:id="rId102"/>
    <p:sldId id="327" r:id="rId103"/>
    <p:sldId id="328" r:id="rId104"/>
    <p:sldId id="329" r:id="rId105"/>
    <p:sldId id="330" r:id="rId106"/>
    <p:sldId id="331" r:id="rId107"/>
    <p:sldId id="332" r:id="rId108"/>
    <p:sldId id="333" r:id="rId109"/>
    <p:sldId id="334" r:id="rId110"/>
    <p:sldId id="335" r:id="rId111"/>
    <p:sldId id="336" r:id="rId112"/>
    <p:sldId id="337" r:id="rId113"/>
    <p:sldId id="338" r:id="rId114"/>
    <p:sldId id="339" r:id="rId115"/>
    <p:sldId id="340" r:id="rId116"/>
    <p:sldId id="341" r:id="rId117"/>
    <p:sldId id="342" r:id="rId118"/>
    <p:sldId id="343" r:id="rId119"/>
    <p:sldId id="344" r:id="rId120"/>
    <p:sldId id="345" r:id="rId121"/>
    <p:sldId id="346" r:id="rId122"/>
  </p:sldIdLst>
  <p:sldSz cx="9144000" cy="5143500" type="screen16x9"/>
  <p:notesSz cx="6858000" cy="9144000"/>
  <p:embeddedFontLst>
    <p:embeddedFont>
      <p:font typeface="Cambria Math" panose="02040503050406030204" pitchFamily="18" charset="0"/>
      <p:regular r:id="rId124"/>
    </p:embeddedFont>
    <p:embeddedFont>
      <p:font typeface="Crimson Text" panose="02020500000000000000" charset="0"/>
      <p:regular r:id="rId125"/>
      <p:bold r:id="rId126"/>
      <p:italic r:id="rId127"/>
      <p:boldItalic r:id="rId128"/>
    </p:embeddedFont>
    <p:embeddedFont>
      <p:font typeface="Josefin Sans" pitchFamily="2" charset="0"/>
      <p:regular r:id="rId129"/>
      <p:bold r:id="rId130"/>
    </p:embeddedFont>
    <p:embeddedFont>
      <p:font typeface="Lato" panose="020F0502020204030203" pitchFamily="34" charset="0"/>
      <p:regular r:id="rId131"/>
      <p:bold r:id="rId132"/>
      <p:italic r:id="rId133"/>
      <p:boldItalic r:id="rId134"/>
    </p:embeddedFont>
    <p:embeddedFont>
      <p:font typeface="Mako" panose="02020500000000000000" charset="0"/>
      <p:regular r:id="rId135"/>
    </p:embeddedFont>
    <p:embeddedFont>
      <p:font typeface="Merriweather" panose="00000500000000000000" pitchFamily="2" charset="0"/>
      <p:regular r:id="rId136"/>
      <p:bold r:id="rId137"/>
      <p:italic r:id="rId138"/>
      <p:boldItalic r:id="rId139"/>
    </p:embeddedFont>
    <p:embeddedFont>
      <p:font typeface="Merriweather Light" panose="00000400000000000000" pitchFamily="2" charset="0"/>
      <p:regular r:id="rId140"/>
      <p:bold r:id="rId141"/>
      <p:italic r:id="rId142"/>
      <p:boldItalic r:id="rId143"/>
    </p:embeddedFont>
    <p:embeddedFont>
      <p:font typeface="Montserrat" panose="00000500000000000000" pitchFamily="2" charset="0"/>
      <p:regular r:id="rId144"/>
      <p:bold r:id="rId145"/>
      <p:italic r:id="rId146"/>
      <p:boldItalic r:id="rId147"/>
    </p:embeddedFont>
    <p:embeddedFont>
      <p:font typeface="Montserrat Medium" panose="00000600000000000000" pitchFamily="2" charset="0"/>
      <p:regular r:id="rId148"/>
      <p:italic r:id="rId149"/>
    </p:embeddedFont>
    <p:embeddedFont>
      <p:font typeface="Open Sans" panose="020B0606030504020204" pitchFamily="34" charset="0"/>
      <p:regular r:id="rId150"/>
      <p:bold r:id="rId151"/>
      <p:italic r:id="rId152"/>
      <p:boldItalic r:id="rId153"/>
    </p:embeddedFont>
    <p:embeddedFont>
      <p:font typeface="Open Sans SemiBold" panose="020B0706030804020204" pitchFamily="34" charset="0"/>
      <p:regular r:id="rId154"/>
      <p:bold r:id="rId155"/>
      <p:italic r:id="rId156"/>
      <p:boldItalic r:id="rId157"/>
    </p:embeddedFont>
    <p:embeddedFont>
      <p:font typeface="Oswald" panose="00000500000000000000" pitchFamily="2" charset="0"/>
      <p:regular r:id="rId158"/>
      <p:bold r:id="rId159"/>
    </p:embeddedFont>
    <p:embeddedFont>
      <p:font typeface="Proxima Nova" panose="02020500000000000000" charset="0"/>
      <p:regular r:id="rId160"/>
      <p:bold r:id="rId161"/>
      <p:italic r:id="rId162"/>
      <p:boldItalic r:id="rId163"/>
    </p:embeddedFont>
    <p:embeddedFont>
      <p:font typeface="Proxima Nova Semibold" panose="02020500000000000000" charset="0"/>
      <p:regular r:id="rId164"/>
      <p:bold r:id="rId165"/>
      <p:boldItalic r:id="rId166"/>
    </p:embeddedFont>
    <p:embeddedFont>
      <p:font typeface="PT Sans" panose="020B0503020203020204" pitchFamily="34" charset="0"/>
      <p:regular r:id="rId167"/>
      <p:bold r:id="rId168"/>
      <p:italic r:id="rId169"/>
      <p:boldItalic r:id="rId170"/>
    </p:embeddedFont>
    <p:embeddedFont>
      <p:font typeface="Roboto Medium" panose="02000000000000000000" pitchFamily="2" charset="0"/>
      <p:regular r:id="rId171"/>
      <p:bold r:id="rId172"/>
      <p:italic r:id="rId173"/>
      <p:boldItalic r:id="rId174"/>
    </p:embeddedFont>
    <p:embeddedFont>
      <p:font typeface="Russo One" panose="02020500000000000000" charset="0"/>
      <p:regular r:id="rId175"/>
    </p:embeddedFont>
    <p:embeddedFont>
      <p:font typeface="Vidaloka" panose="02020500000000000000" charset="0"/>
      <p:regular r:id="rId1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BE56E4-0875-40C2-81E8-F1B9672FA1F8}">
  <a:tblStyle styleId="{AABE56E4-0875-40C2-81E8-F1B9672FA1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4660"/>
  </p:normalViewPr>
  <p:slideViewPr>
    <p:cSldViewPr snapToGrid="0">
      <p:cViewPr>
        <p:scale>
          <a:sx n="107" d="100"/>
          <a:sy n="107" d="100"/>
        </p:scale>
        <p:origin x="604" y="4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15.fntdata"/><Relationship Id="rId159" Type="http://schemas.openxmlformats.org/officeDocument/2006/relationships/font" Target="fonts/font36.fntdata"/><Relationship Id="rId170" Type="http://schemas.openxmlformats.org/officeDocument/2006/relationships/font" Target="fonts/font47.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5.fntdata"/><Relationship Id="rId149" Type="http://schemas.openxmlformats.org/officeDocument/2006/relationships/font" Target="fonts/font26.fntdata"/><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37.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font" Target="fonts/font16.fntdata"/><Relationship Id="rId85" Type="http://schemas.openxmlformats.org/officeDocument/2006/relationships/slide" Target="slides/slide82.xml"/><Relationship Id="rId150" Type="http://schemas.openxmlformats.org/officeDocument/2006/relationships/font" Target="fonts/font27.fntdata"/><Relationship Id="rId171" Type="http://schemas.openxmlformats.org/officeDocument/2006/relationships/font" Target="fonts/font48.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font" Target="fonts/font6.fntdata"/><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font" Target="fonts/font17.fntdata"/><Relationship Id="rId161" Type="http://schemas.openxmlformats.org/officeDocument/2006/relationships/font" Target="fonts/font38.fntdata"/><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7.fntdata"/><Relationship Id="rId135" Type="http://schemas.openxmlformats.org/officeDocument/2006/relationships/font" Target="fonts/font12.fntdata"/><Relationship Id="rId151" Type="http://schemas.openxmlformats.org/officeDocument/2006/relationships/font" Target="fonts/font28.fntdata"/><Relationship Id="rId156" Type="http://schemas.openxmlformats.org/officeDocument/2006/relationships/font" Target="fonts/font33.fntdata"/><Relationship Id="rId177" Type="http://schemas.openxmlformats.org/officeDocument/2006/relationships/presProps" Target="presProps.xml"/><Relationship Id="rId172" Type="http://schemas.openxmlformats.org/officeDocument/2006/relationships/font" Target="fonts/font49.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font" Target="fonts/font23.fntdata"/><Relationship Id="rId167" Type="http://schemas.openxmlformats.org/officeDocument/2006/relationships/font" Target="fonts/font4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3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8.fntdata"/><Relationship Id="rId136" Type="http://schemas.openxmlformats.org/officeDocument/2006/relationships/font" Target="fonts/font13.fntdata"/><Relationship Id="rId157" Type="http://schemas.openxmlformats.org/officeDocument/2006/relationships/font" Target="fonts/font34.fntdata"/><Relationship Id="rId178"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29.fntdata"/><Relationship Id="rId173" Type="http://schemas.openxmlformats.org/officeDocument/2006/relationships/font" Target="fonts/font50.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3.fntdata"/><Relationship Id="rId147" Type="http://schemas.openxmlformats.org/officeDocument/2006/relationships/font" Target="fonts/font24.fntdata"/><Relationship Id="rId168" Type="http://schemas.openxmlformats.org/officeDocument/2006/relationships/font" Target="fonts/font4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19.fntdata"/><Relationship Id="rId163" Type="http://schemas.openxmlformats.org/officeDocument/2006/relationships/font" Target="fonts/font4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4.fntdata"/><Relationship Id="rId158" Type="http://schemas.openxmlformats.org/officeDocument/2006/relationships/font" Target="fonts/font35.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9.fntdata"/><Relationship Id="rId153" Type="http://schemas.openxmlformats.org/officeDocument/2006/relationships/font" Target="fonts/font30.fntdata"/><Relationship Id="rId174" Type="http://schemas.openxmlformats.org/officeDocument/2006/relationships/font" Target="fonts/font51.fntdata"/><Relationship Id="rId179"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font" Target="fonts/font20.fntdata"/><Relationship Id="rId148" Type="http://schemas.openxmlformats.org/officeDocument/2006/relationships/font" Target="fonts/font25.fntdata"/><Relationship Id="rId164" Type="http://schemas.openxmlformats.org/officeDocument/2006/relationships/font" Target="fonts/font41.fntdata"/><Relationship Id="rId169" Type="http://schemas.openxmlformats.org/officeDocument/2006/relationships/font" Target="fonts/font46.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tableStyles" Target="tableStyle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0.fntdata"/><Relationship Id="rId154" Type="http://schemas.openxmlformats.org/officeDocument/2006/relationships/font" Target="fonts/font31.fntdata"/><Relationship Id="rId175" Type="http://schemas.openxmlformats.org/officeDocument/2006/relationships/font" Target="fonts/font52.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144" Type="http://schemas.openxmlformats.org/officeDocument/2006/relationships/font" Target="fonts/font21.fntdata"/><Relationship Id="rId90" Type="http://schemas.openxmlformats.org/officeDocument/2006/relationships/slide" Target="slides/slide87.xml"/><Relationship Id="rId165" Type="http://schemas.openxmlformats.org/officeDocument/2006/relationships/font" Target="fonts/font42.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font" Target="fonts/font11.fntdata"/><Relationship Id="rId80" Type="http://schemas.openxmlformats.org/officeDocument/2006/relationships/slide" Target="slides/slide77.xml"/><Relationship Id="rId155" Type="http://schemas.openxmlformats.org/officeDocument/2006/relationships/font" Target="fonts/font32.fntdata"/><Relationship Id="rId176" Type="http://schemas.openxmlformats.org/officeDocument/2006/relationships/font" Target="fonts/font53.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font" Target="fonts/font1.fntdata"/><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font" Target="fonts/font22.fntdata"/><Relationship Id="rId166" Type="http://schemas.openxmlformats.org/officeDocument/2006/relationships/font" Target="fonts/font43.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7214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793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34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587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708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878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931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794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831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163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354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627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145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482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07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053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357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50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4687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5561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803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3.xml"/><Relationship Id="rId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2.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3.xml"/><Relationship Id="rId1" Type="http://schemas.openxmlformats.org/officeDocument/2006/relationships/slideLayout" Target="../slideLayouts/slideLayout5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94.xml"/><Relationship Id="rId1" Type="http://schemas.openxmlformats.org/officeDocument/2006/relationships/slideLayout" Target="../slideLayouts/slideLayout54.xml"/><Relationship Id="rId4" Type="http://schemas.openxmlformats.org/officeDocument/2006/relationships/hyperlink" Target="https://fonts.google.com/specimen/Montserrat?preview.text_type=custom&amp;query=monts"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1.gif"/><Relationship Id="rId2" Type="http://schemas.openxmlformats.org/officeDocument/2006/relationships/notesSlide" Target="../notesSlides/notesSlide95.xml"/><Relationship Id="rId1" Type="http://schemas.openxmlformats.org/officeDocument/2006/relationships/slideLayout" Target="../slideLayouts/slideLayout5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9.gif"/><Relationship Id="rId4" Type="http://schemas.openxmlformats.org/officeDocument/2006/relationships/image" Target="../media/image37.gif"/><Relationship Id="rId9" Type="http://schemas.openxmlformats.org/officeDocument/2006/relationships/image" Target="../media/image38.gif"/></Relationships>
</file>

<file path=ppt/slides/_rels/slide10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96.xml"/><Relationship Id="rId1" Type="http://schemas.openxmlformats.org/officeDocument/2006/relationships/slideLayout" Target="../slideLayouts/slideLayout5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4.xml"/></Relationships>
</file>

<file path=ppt/slides/_rels/slide11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102.xml"/><Relationship Id="rId1" Type="http://schemas.openxmlformats.org/officeDocument/2006/relationships/slideLayout" Target="../slideLayouts/slideLayout5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4.xml"/></Relationships>
</file>

<file path=ppt/slides/_rels/slide11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9.xml"/><Relationship Id="rId1" Type="http://schemas.openxmlformats.org/officeDocument/2006/relationships/slideLayout" Target="../slideLayouts/slideLayout54.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 Target="slide96.xml"/><Relationship Id="rId13" Type="http://schemas.openxmlformats.org/officeDocument/2006/relationships/slide" Target="slide106.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slide" Target="slide104.xml"/><Relationship Id="rId11" Type="http://schemas.openxmlformats.org/officeDocument/2006/relationships/slide" Target="slide105.xml"/><Relationship Id="rId5" Type="http://schemas.openxmlformats.org/officeDocument/2006/relationships/hyperlink" Target="http://bit.ly/33VAFh3" TargetMode="External"/><Relationship Id="rId10" Type="http://schemas.openxmlformats.org/officeDocument/2006/relationships/slide" Target="slide99.xml"/><Relationship Id="rId4" Type="http://schemas.openxmlformats.org/officeDocument/2006/relationships/hyperlink" Target="http://bit.ly/30B07Gq" TargetMode="External"/><Relationship Id="rId9" Type="http://schemas.openxmlformats.org/officeDocument/2006/relationships/slide" Target="slide93.xml"/><Relationship Id="rId14" Type="http://schemas.openxmlformats.org/officeDocument/2006/relationships/slide" Target="slide1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image" Target="../media/image18.png"/><Relationship Id="rId4" Type="http://schemas.openxmlformats.org/officeDocument/2006/relationships/hyperlink" Target="https://docs.google.com/spreadsheets/d/10QS3G4BrATPi_OEm6nh8N9F_vGRrCuOLf4nfRgLgYqg/copy"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hyperlink" Target="https://docs.google.com/spreadsheets/d/10QS3G4BrATPi_OEm6nh8N9F_vGRrCuOLf4nfRgLgYqg/copy"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1.xml"/><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6.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7.xml"/><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8.xml"/><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4.xml"/></Relationships>
</file>

<file path=ppt/slides/_rels/slide9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1.xml"/><Relationship Id="rId1" Type="http://schemas.openxmlformats.org/officeDocument/2006/relationships/slideLayout" Target="../slideLayouts/slideLayout45.xml"/><Relationship Id="rId4" Type="http://schemas.openxmlformats.org/officeDocument/2006/relationships/image" Target="../media/image33.jpg"/></Relationships>
</file>

<file path=ppt/slides/_rels/slide9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2.xml"/><Relationship Id="rId1" Type="http://schemas.openxmlformats.org/officeDocument/2006/relationships/slideLayout" Target="../slideLayouts/slideLayout46.xml"/><Relationship Id="rId5" Type="http://schemas.openxmlformats.org/officeDocument/2006/relationships/image" Target="../media/image36.jpg"/><Relationship Id="rId4" Type="http://schemas.openxmlformats.org/officeDocument/2006/relationships/image" Target="../media/image35.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97.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99.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50" y="1285240"/>
            <a:ext cx="7064100" cy="241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sz="3600" dirty="0">
                <a:latin typeface="Times New Roman" panose="02020603050405020304" pitchFamily="18" charset="0"/>
                <a:cs typeface="Times New Roman" panose="02020603050405020304" pitchFamily="18" charset="0"/>
              </a:rPr>
              <a:t>Evaluating the Impact of Robotic Process Automation on Earnings Management</a:t>
            </a:r>
            <a:br>
              <a:rPr lang="en-US" altLang="zh-TW" sz="3600" dirty="0">
                <a:latin typeface="Times New Roman" panose="02020603050405020304" pitchFamily="18" charset="0"/>
                <a:cs typeface="Times New Roman" panose="02020603050405020304" pitchFamily="18" charset="0"/>
              </a:rPr>
            </a:br>
            <a:endParaRPr sz="3600" dirty="0">
              <a:latin typeface="Times New Roman" panose="02020603050405020304" pitchFamily="18" charset="0"/>
              <a:cs typeface="Times New Roman" panose="02020603050405020304" pitchFamily="18" charset="0"/>
            </a:endParaRPr>
          </a:p>
        </p:txBody>
      </p:sp>
      <p:sp>
        <p:nvSpPr>
          <p:cNvPr id="483" name="Google Shape;483;p59"/>
          <p:cNvSpPr txBox="1">
            <a:spLocks noGrp="1"/>
          </p:cNvSpPr>
          <p:nvPr>
            <p:ph type="subTitle" idx="1"/>
          </p:nvPr>
        </p:nvSpPr>
        <p:spPr>
          <a:xfrm>
            <a:off x="1040000" y="3463159"/>
            <a:ext cx="7064100" cy="11929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mn-lt"/>
              </a:rPr>
              <a:t>Presenter: </a:t>
            </a:r>
            <a:r>
              <a:rPr lang="en-US" dirty="0" err="1">
                <a:latin typeface="+mn-lt"/>
              </a:rPr>
              <a:t>Hsing</a:t>
            </a:r>
            <a:r>
              <a:rPr lang="en-US" dirty="0">
                <a:latin typeface="+mn-lt"/>
              </a:rPr>
              <a:t> </a:t>
            </a:r>
            <a:r>
              <a:rPr lang="en-US" dirty="0" err="1">
                <a:latin typeface="+mn-lt"/>
              </a:rPr>
              <a:t>Kuang</a:t>
            </a:r>
            <a:r>
              <a:rPr lang="en-US" dirty="0">
                <a:latin typeface="+mn-lt"/>
              </a:rPr>
              <a:t>, Lai</a:t>
            </a:r>
          </a:p>
          <a:p>
            <a:pPr marL="0" lvl="0" indent="0" algn="ctr" rtl="0">
              <a:spcBef>
                <a:spcPts val="0"/>
              </a:spcBef>
              <a:spcAft>
                <a:spcPts val="0"/>
              </a:spcAft>
              <a:buClr>
                <a:schemeClr val="dk1"/>
              </a:buClr>
              <a:buSzPts val="1100"/>
              <a:buFont typeface="Arial"/>
              <a:buNone/>
            </a:pPr>
            <a:r>
              <a:rPr lang="en-US" dirty="0">
                <a:latin typeface="+mn-lt"/>
              </a:rPr>
              <a:t>Department and Graduate Institute of Accounting</a:t>
            </a:r>
          </a:p>
          <a:p>
            <a:pPr marL="0" lvl="0" indent="0" algn="ctr" rtl="0">
              <a:spcBef>
                <a:spcPts val="0"/>
              </a:spcBef>
              <a:spcAft>
                <a:spcPts val="0"/>
              </a:spcAft>
              <a:buClr>
                <a:schemeClr val="dk1"/>
              </a:buClr>
              <a:buSzPts val="1100"/>
              <a:buFont typeface="Arial"/>
              <a:buNone/>
            </a:pPr>
            <a:r>
              <a:rPr lang="en-US" dirty="0">
                <a:latin typeface="+mn-lt"/>
              </a:rPr>
              <a:t>College of Management</a:t>
            </a:r>
          </a:p>
          <a:p>
            <a:pPr marL="0" lvl="0" indent="0" algn="ctr" rtl="0">
              <a:spcBef>
                <a:spcPts val="0"/>
              </a:spcBef>
              <a:spcAft>
                <a:spcPts val="0"/>
              </a:spcAft>
              <a:buClr>
                <a:schemeClr val="dk1"/>
              </a:buClr>
              <a:buSzPts val="1100"/>
              <a:buFont typeface="Arial"/>
              <a:buNone/>
            </a:pPr>
            <a:r>
              <a:rPr lang="en-US" dirty="0">
                <a:latin typeface="+mn-lt"/>
              </a:rPr>
              <a:t>National Taiwan University </a:t>
            </a:r>
          </a:p>
          <a:p>
            <a:pPr marL="0" lvl="0" indent="0" algn="ctr" rtl="0">
              <a:spcBef>
                <a:spcPts val="0"/>
              </a:spcBef>
              <a:spcAft>
                <a:spcPts val="0"/>
              </a:spcAft>
              <a:buClr>
                <a:schemeClr val="dk1"/>
              </a:buClr>
              <a:buSzPts val="1100"/>
              <a:buFont typeface="Arial"/>
              <a:buNone/>
            </a:pPr>
            <a:endParaRPr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823720" y="2571750"/>
            <a:ext cx="5232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mn-lt"/>
              </a:rPr>
              <a:t>Sample Selection &amp; </a:t>
            </a:r>
            <a:br>
              <a:rPr lang="en" sz="3200" dirty="0">
                <a:latin typeface="+mn-lt"/>
              </a:rPr>
            </a:br>
            <a:r>
              <a:rPr lang="en" sz="3200" dirty="0">
                <a:latin typeface="+mn-lt"/>
              </a:rPr>
              <a:t>Research Design</a:t>
            </a:r>
            <a:endParaRPr sz="3200" dirty="0">
              <a:latin typeface="+mn-lt"/>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03</a:t>
            </a:r>
            <a:endParaRPr dirty="0">
              <a:latin typeface="+mn-lt"/>
            </a:endParaRPr>
          </a:p>
        </p:txBody>
      </p:sp>
    </p:spTree>
    <p:extLst>
      <p:ext uri="{BB962C8B-B14F-4D97-AF65-F5344CB8AC3E}">
        <p14:creationId xmlns:p14="http://schemas.microsoft.com/office/powerpoint/2010/main" val="33841546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zh-TW" altLang="en-US"/>
              </a:p>
            </p:txBody>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zh-TW" altLang="en-US"/>
              </a:p>
            </p:txBody>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zh-TW" altLang="en-US"/>
                </a:p>
              </p:txBody>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zh-TW" altLang="en-US"/>
              </a:p>
            </p:txBody>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zh-TW" altLang="en-US"/>
              </a:p>
            </p:txBody>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zh-TW" altLang="en-US"/>
              </a:p>
            </p:txBody>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zh-TW" altLang="en-US"/>
              </a:p>
            </p:txBody>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zh-TW" altLang="en-US"/>
              </a:p>
            </p:txBody>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zh-TW" altLang="en-US"/>
              </a:p>
            </p:txBody>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zh-TW" altLang="en-US"/>
              </a:p>
            </p:txBody>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zh-TW" altLang="en-US"/>
              </a:p>
            </p:txBody>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zh-TW" altLang="en-US"/>
              </a:p>
            </p:txBody>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zh-TW" altLang="en-US"/>
              </a:p>
            </p:txBody>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zh-TW" altLang="en-US"/>
              </a:p>
            </p:txBody>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{AABE56E4-0875-40C2-81E8-F1B9672FA1F8}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dirty="0">
                        <a:latin typeface="Times New Roman" panose="02020603050405020304" pitchFamily="18" charset="0"/>
                        <a:ea typeface="Amatic SC"/>
                        <a:cs typeface="Times New Roman" panose="02020603050405020304" pitchFamily="18" charset="0"/>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{AABE56E4-0875-40C2-81E8-F1B9672FA1F8}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{AABE56E4-0875-40C2-81E8-F1B9672FA1F8}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{AABE56E4-0875-40C2-81E8-F1B9672FA1F8}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1801046" y="1369389"/>
            <a:ext cx="5541908" cy="3164800"/>
          </a:xfrm>
          <a:prstGeom prst="rect">
            <a:avLst/>
          </a:prstGeom>
        </p:spPr>
        <p:txBody>
          <a:bodyPr spcFirstLastPara="1" wrap="square" lIns="91425" tIns="91425" rIns="91425" bIns="91425" anchor="t" anchorCtr="0">
            <a:noAutofit/>
          </a:bodyPr>
          <a:lstStyle/>
          <a:p>
            <a:pPr marL="285750" indent="-285750">
              <a:lnSpc>
                <a:spcPct val="200000"/>
              </a:lnSpc>
              <a:buClr>
                <a:schemeClr val="dk1"/>
              </a:buClr>
              <a:buSzPts val="1100"/>
            </a:pPr>
            <a:r>
              <a:rPr lang="en-US" sz="1600" dirty="0">
                <a:latin typeface="+mn-lt"/>
              </a:rPr>
              <a:t>Main Interest: RPA Implementation Indicator</a:t>
            </a:r>
          </a:p>
          <a:p>
            <a:pPr marL="285750" indent="-285750">
              <a:lnSpc>
                <a:spcPct val="200000"/>
              </a:lnSpc>
              <a:buClr>
                <a:schemeClr val="dk1"/>
              </a:buClr>
              <a:buSzPts val="1100"/>
            </a:pPr>
            <a:r>
              <a:rPr lang="en-US" altLang="zh-TW" sz="1600" dirty="0">
                <a:latin typeface="+mn-lt"/>
              </a:rPr>
              <a:t>Sample in this Research</a:t>
            </a:r>
          </a:p>
          <a:p>
            <a:pPr marL="285750" indent="-285750">
              <a:lnSpc>
                <a:spcPct val="200000"/>
              </a:lnSpc>
              <a:buClr>
                <a:schemeClr val="dk1"/>
              </a:buClr>
              <a:buSzPts val="1100"/>
            </a:pPr>
            <a:r>
              <a:rPr lang="en-US" altLang="zh-TW" sz="1600" dirty="0">
                <a:latin typeface="+mn-lt"/>
              </a:rPr>
              <a:t>Proxies for </a:t>
            </a:r>
          </a:p>
          <a:p>
            <a:pPr marL="742950" lvl="1" indent="-285750" algn="l">
              <a:lnSpc>
                <a:spcPct val="200000"/>
              </a:lnSpc>
              <a:buSzPts val="1100"/>
            </a:pPr>
            <a:r>
              <a:rPr lang="en-US" altLang="zh-TW" sz="1600" dirty="0">
                <a:latin typeface="+mn-lt"/>
              </a:rPr>
              <a:t>Accrual-Based Earnings Management</a:t>
            </a:r>
          </a:p>
          <a:p>
            <a:pPr marL="742950" lvl="1" indent="-285750" algn="l">
              <a:lnSpc>
                <a:spcPct val="200000"/>
              </a:lnSpc>
              <a:buSzPts val="1100"/>
            </a:pPr>
            <a:r>
              <a:rPr lang="en-US" altLang="zh-TW" sz="1600" dirty="0">
                <a:latin typeface="+mn-lt"/>
              </a:rPr>
              <a:t>Real Activities Manipulation</a:t>
            </a:r>
          </a:p>
          <a:p>
            <a:pPr marL="285750" indent="-285750">
              <a:lnSpc>
                <a:spcPct val="200000"/>
              </a:lnSpc>
              <a:buClr>
                <a:schemeClr val="dk1"/>
              </a:buClr>
              <a:buSzPts val="1100"/>
            </a:pPr>
            <a:r>
              <a:rPr lang="en-US" altLang="zh-TW" sz="1600" dirty="0">
                <a:latin typeface="+mn-lt"/>
              </a:rPr>
              <a:t>Empirical Models</a:t>
            </a:r>
          </a:p>
        </p:txBody>
      </p:sp>
      <p:sp>
        <p:nvSpPr>
          <p:cNvPr id="554" name="Google Shape;554;p66"/>
          <p:cNvSpPr txBox="1">
            <a:spLocks noGrp="1"/>
          </p:cNvSpPr>
          <p:nvPr>
            <p:ph type="title"/>
          </p:nvPr>
        </p:nvSpPr>
        <p:spPr>
          <a:xfrm>
            <a:off x="1336040" y="511065"/>
            <a:ext cx="647192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j-lt"/>
              </a:rPr>
              <a:t>03 Sample Selection &amp; Research Design</a:t>
            </a:r>
            <a:endParaRPr sz="2400" dirty="0">
              <a:latin typeface="+mj-lt"/>
            </a:endParaRPr>
          </a:p>
        </p:txBody>
      </p:sp>
    </p:spTree>
    <p:extLst>
      <p:ext uri="{BB962C8B-B14F-4D97-AF65-F5344CB8AC3E}">
        <p14:creationId xmlns:p14="http://schemas.microsoft.com/office/powerpoint/2010/main" val="247161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zh-TW" altLang="en-US"/>
            </a:p>
          </p:txBody>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809244" y="1008500"/>
            <a:ext cx="8404204" cy="1763638"/>
          </a:xfrm>
          <a:prstGeom prst="rect">
            <a:avLst/>
          </a:prstGeom>
        </p:spPr>
        <p:txBody>
          <a:bodyPr spcFirstLastPara="1" wrap="square" lIns="91425" tIns="91425" rIns="91425" bIns="91425" anchor="t" anchorCtr="0">
            <a:noAutofit/>
          </a:bodyPr>
          <a:lstStyle/>
          <a:p>
            <a:pPr marL="285750" indent="-285750">
              <a:lnSpc>
                <a:spcPct val="200000"/>
              </a:lnSpc>
              <a:buClr>
                <a:schemeClr val="dk1"/>
              </a:buClr>
              <a:buSzPts val="1100"/>
            </a:pPr>
            <a:r>
              <a:rPr lang="en-US" altLang="zh-TW" sz="1200" dirty="0">
                <a:latin typeface="+mn-lt"/>
              </a:rPr>
              <a:t>Target: RPA technology adoption, using Paredes and Wheatley (2018) 's document analysis method for ERP implementations.</a:t>
            </a:r>
          </a:p>
          <a:p>
            <a:pPr marL="285750" indent="-285750">
              <a:lnSpc>
                <a:spcPct val="200000"/>
              </a:lnSpc>
              <a:buClr>
                <a:schemeClr val="dk1"/>
              </a:buClr>
              <a:buSzPts val="1100"/>
            </a:pPr>
            <a:r>
              <a:rPr lang="en-US" altLang="zh-TW" sz="1200" dirty="0">
                <a:latin typeface="+mn-lt"/>
              </a:rPr>
              <a:t>Systematic keyword search in TWSE and </a:t>
            </a:r>
            <a:r>
              <a:rPr lang="en-US" altLang="zh-TW" sz="1200" dirty="0" err="1">
                <a:latin typeface="+mn-lt"/>
              </a:rPr>
              <a:t>TPEx</a:t>
            </a:r>
            <a:r>
              <a:rPr lang="en-US" altLang="zh-TW" sz="1200" dirty="0">
                <a:latin typeface="+mn-lt"/>
              </a:rPr>
              <a:t> firms' digital annual reports.</a:t>
            </a:r>
          </a:p>
          <a:p>
            <a:pPr marL="285750" indent="-285750">
              <a:lnSpc>
                <a:spcPct val="200000"/>
              </a:lnSpc>
              <a:buClr>
                <a:schemeClr val="dk1"/>
              </a:buClr>
              <a:buSzPts val="1100"/>
            </a:pPr>
            <a:r>
              <a:rPr lang="en-US" altLang="zh-TW" sz="1200" dirty="0">
                <a:latin typeface="+mn-lt"/>
              </a:rPr>
              <a:t>Keywords: “Robotic Process Automation,” “RPA,” and their Taiwanese Mandarin equivalents.</a:t>
            </a:r>
          </a:p>
          <a:p>
            <a:pPr marL="285750" indent="-285750">
              <a:lnSpc>
                <a:spcPct val="200000"/>
              </a:lnSpc>
              <a:buClr>
                <a:schemeClr val="dk1"/>
              </a:buClr>
              <a:buSzPts val="1100"/>
            </a:pPr>
            <a:r>
              <a:rPr lang="en-US" altLang="zh-TW" sz="1200" dirty="0">
                <a:latin typeface="+mn-lt"/>
              </a:rPr>
              <a:t>Verify RPA adoption through keyword analysis of documents. (Including RPA / implementation/education/ training, etc.)</a:t>
            </a:r>
          </a:p>
          <a:p>
            <a:pPr marL="285750" indent="-285750">
              <a:lnSpc>
                <a:spcPct val="200000"/>
              </a:lnSpc>
              <a:buClr>
                <a:schemeClr val="dk1"/>
              </a:buClr>
              <a:buSzPts val="1100"/>
            </a:pPr>
            <a:r>
              <a:rPr lang="en-US" altLang="zh-TW" sz="1200" dirty="0">
                <a:latin typeface="+mn-lt"/>
              </a:rPr>
              <a:t>Assume continuity of RPA initiatives if mentioned once, marking ongoing engagement in following years.</a:t>
            </a:r>
          </a:p>
        </p:txBody>
      </p:sp>
      <p:sp>
        <p:nvSpPr>
          <p:cNvPr id="554" name="Google Shape;554;p66"/>
          <p:cNvSpPr txBox="1">
            <a:spLocks noGrp="1"/>
          </p:cNvSpPr>
          <p:nvPr>
            <p:ph type="title"/>
          </p:nvPr>
        </p:nvSpPr>
        <p:spPr>
          <a:xfrm>
            <a:off x="1047496" y="426367"/>
            <a:ext cx="704900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mj-lt"/>
              </a:rPr>
              <a:t>Main Interest Variable: RPA Implementation Indicator</a:t>
            </a:r>
            <a:endParaRPr sz="2000" dirty="0">
              <a:latin typeface="+mj-lt"/>
            </a:endParaRPr>
          </a:p>
        </p:txBody>
      </p:sp>
      <p:grpSp>
        <p:nvGrpSpPr>
          <p:cNvPr id="7" name="群組 6">
            <a:extLst>
              <a:ext uri="{FF2B5EF4-FFF2-40B4-BE49-F238E27FC236}">
                <a16:creationId xmlns:a16="http://schemas.microsoft.com/office/drawing/2014/main" id="{FFC7E5B3-EB24-4E49-CB69-E80031E15F28}"/>
              </a:ext>
            </a:extLst>
          </p:cNvPr>
          <p:cNvGrpSpPr/>
          <p:nvPr/>
        </p:nvGrpSpPr>
        <p:grpSpPr>
          <a:xfrm>
            <a:off x="1047496" y="3185887"/>
            <a:ext cx="4320000" cy="1471829"/>
            <a:chOff x="1219954" y="2958954"/>
            <a:chExt cx="4320000" cy="1471829"/>
          </a:xfrm>
        </p:grpSpPr>
        <p:pic>
          <p:nvPicPr>
            <p:cNvPr id="3" name="圖片 2">
              <a:extLst>
                <a:ext uri="{FF2B5EF4-FFF2-40B4-BE49-F238E27FC236}">
                  <a16:creationId xmlns:a16="http://schemas.microsoft.com/office/drawing/2014/main" id="{85E978EA-07FF-6BE9-1936-CAD053B359FF}"/>
                </a:ext>
              </a:extLst>
            </p:cNvPr>
            <p:cNvPicPr>
              <a:picLocks noChangeAspect="1"/>
            </p:cNvPicPr>
            <p:nvPr/>
          </p:nvPicPr>
          <p:blipFill>
            <a:blip r:embed="rId3"/>
            <a:stretch>
              <a:fillRect/>
            </a:stretch>
          </p:blipFill>
          <p:spPr>
            <a:xfrm>
              <a:off x="1219954" y="2958954"/>
              <a:ext cx="4320000" cy="1471829"/>
            </a:xfrm>
            <a:prstGeom prst="rect">
              <a:avLst/>
            </a:prstGeom>
          </p:spPr>
        </p:pic>
        <p:sp>
          <p:nvSpPr>
            <p:cNvPr id="5" name="矩形 4">
              <a:extLst>
                <a:ext uri="{FF2B5EF4-FFF2-40B4-BE49-F238E27FC236}">
                  <a16:creationId xmlns:a16="http://schemas.microsoft.com/office/drawing/2014/main" id="{55AEEE15-3CFC-D80B-B9F0-4012172C77F3}"/>
                </a:ext>
              </a:extLst>
            </p:cNvPr>
            <p:cNvSpPr/>
            <p:nvPr/>
          </p:nvSpPr>
          <p:spPr>
            <a:xfrm>
              <a:off x="1219954" y="4119371"/>
              <a:ext cx="4320000" cy="3114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E94B2561-CB4F-BC00-4D0B-3975BDC92F19}"/>
                  </a:ext>
                </a:extLst>
              </p:cNvPr>
              <p:cNvSpPr txBox="1"/>
              <p:nvPr/>
            </p:nvSpPr>
            <p:spPr>
              <a:xfrm>
                <a:off x="6366655" y="3363957"/>
                <a:ext cx="1979676" cy="1115690"/>
              </a:xfrm>
              <a:prstGeom prst="rect">
                <a:avLst/>
              </a:prstGeom>
              <a:noFill/>
            </p:spPr>
            <p:txBody>
              <a:bodyPr wrap="square" rtlCol="0">
                <a:spAutoFit/>
              </a:bodyPr>
              <a:lstStyle/>
              <a:p>
                <a14:m>
                  <m:oMath xmlns:m="http://schemas.openxmlformats.org/officeDocument/2006/math">
                    <m:r>
                      <a:rPr lang="zh-TW" altLang="en-US" i="1" smtClean="0">
                        <a:latin typeface="Cambria Math" panose="02040503050406030204" pitchFamily="18" charset="0"/>
                      </a:rPr>
                      <m:t>←</m:t>
                    </m:r>
                  </m:oMath>
                </a14:m>
                <a:r>
                  <a:rPr lang="zh-TW" altLang="en-US" dirty="0"/>
                  <a:t> </a:t>
                </a:r>
                <a:endParaRPr lang="en-US" altLang="zh-TW" dirty="0"/>
              </a:p>
              <a:p>
                <a:r>
                  <a:rPr lang="en-US" altLang="zh-TW" sz="1050" dirty="0">
                    <a:latin typeface="+mn-lt"/>
                  </a:rPr>
                  <a:t>One of the sample for annual report keywords search </a:t>
                </a:r>
              </a:p>
              <a:p>
                <a:br>
                  <a:rPr lang="en-US" altLang="zh-TW" sz="1050" dirty="0">
                    <a:latin typeface="+mn-lt"/>
                  </a:rPr>
                </a:br>
                <a:r>
                  <a:rPr lang="en-US" altLang="zh-TW" sz="1050" dirty="0">
                    <a:latin typeface="+mn-lt"/>
                  </a:rPr>
                  <a:t>Year:</a:t>
                </a:r>
                <a:r>
                  <a:rPr lang="zh-TW" altLang="en-US" sz="1050" dirty="0">
                    <a:latin typeface="+mn-lt"/>
                  </a:rPr>
                  <a:t> </a:t>
                </a:r>
                <a:r>
                  <a:rPr lang="en-US" altLang="zh-TW" sz="1050" dirty="0">
                    <a:latin typeface="+mn-lt"/>
                  </a:rPr>
                  <a:t>2022</a:t>
                </a:r>
              </a:p>
              <a:p>
                <a:r>
                  <a:rPr lang="en-US" altLang="zh-TW" sz="1050" dirty="0">
                    <a:latin typeface="+mn-lt"/>
                  </a:rPr>
                  <a:t>Ticker: 14XX</a:t>
                </a:r>
              </a:p>
            </p:txBody>
          </p:sp>
        </mc:Choice>
        <mc:Fallback>
          <p:sp>
            <p:nvSpPr>
              <p:cNvPr id="8" name="文字方塊 7">
                <a:extLst>
                  <a:ext uri="{FF2B5EF4-FFF2-40B4-BE49-F238E27FC236}">
                    <a16:creationId xmlns:a16="http://schemas.microsoft.com/office/drawing/2014/main" id="{E94B2561-CB4F-BC00-4D0B-3975BDC92F19}"/>
                  </a:ext>
                </a:extLst>
              </p:cNvPr>
              <p:cNvSpPr txBox="1">
                <a:spLocks noRot="1" noChangeAspect="1" noMove="1" noResize="1" noEditPoints="1" noAdjustHandles="1" noChangeArrowheads="1" noChangeShapeType="1" noTextEdit="1"/>
              </p:cNvSpPr>
              <p:nvPr/>
            </p:nvSpPr>
            <p:spPr>
              <a:xfrm>
                <a:off x="6366655" y="3363957"/>
                <a:ext cx="1979676" cy="1115690"/>
              </a:xfrm>
              <a:prstGeom prst="rect">
                <a:avLst/>
              </a:prstGeom>
              <a:blipFill>
                <a:blip r:embed="rId4"/>
                <a:stretch>
                  <a:fillRect b="-218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135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EB2C80D-D190-B32B-C53B-AD914D9A28E2}"/>
              </a:ext>
            </a:extLst>
          </p:cNvPr>
          <p:cNvSpPr>
            <a:spLocks noGrp="1"/>
          </p:cNvSpPr>
          <p:nvPr>
            <p:ph type="title"/>
          </p:nvPr>
        </p:nvSpPr>
        <p:spPr>
          <a:xfrm>
            <a:off x="1343430" y="422165"/>
            <a:ext cx="5679900" cy="572700"/>
          </a:xfrm>
        </p:spPr>
        <p:txBody>
          <a:bodyPr/>
          <a:lstStyle/>
          <a:p>
            <a:r>
              <a:rPr lang="en-US" altLang="zh-TW" dirty="0">
                <a:latin typeface="+mj-lt"/>
              </a:rPr>
              <a:t>Sample Selection</a:t>
            </a:r>
            <a:endParaRPr lang="zh-TW" altLang="en-US" dirty="0">
              <a:latin typeface="+mj-lt"/>
            </a:endParaRPr>
          </a:p>
        </p:txBody>
      </p:sp>
      <p:graphicFrame>
        <p:nvGraphicFramePr>
          <p:cNvPr id="4" name="表格 3">
            <a:extLst>
              <a:ext uri="{FF2B5EF4-FFF2-40B4-BE49-F238E27FC236}">
                <a16:creationId xmlns:a16="http://schemas.microsoft.com/office/drawing/2014/main" id="{69FA8650-8509-2865-7CB3-750C465D9104}"/>
              </a:ext>
            </a:extLst>
          </p:cNvPr>
          <p:cNvGraphicFramePr>
            <a:graphicFrameLocks noGrp="1"/>
          </p:cNvGraphicFramePr>
          <p:nvPr>
            <p:extLst>
              <p:ext uri="{D42A27DB-BD31-4B8C-83A1-F6EECF244321}">
                <p14:modId xmlns:p14="http://schemas.microsoft.com/office/powerpoint/2010/main" val="805450883"/>
              </p:ext>
            </p:extLst>
          </p:nvPr>
        </p:nvGraphicFramePr>
        <p:xfrm>
          <a:off x="1459865" y="2690527"/>
          <a:ext cx="6224270" cy="1828800"/>
        </p:xfrm>
        <a:graphic>
          <a:graphicData uri="http://schemas.openxmlformats.org/drawingml/2006/table">
            <a:tbl>
              <a:tblPr firstRow="1" firstCol="1" bandRow="1">
                <a:tableStyleId>{1FECB4D8-DB02-4DC6-A0A2-4F2EBAE1DC90}</a:tableStyleId>
              </a:tblPr>
              <a:tblGrid>
                <a:gridCol w="5469255">
                  <a:extLst>
                    <a:ext uri="{9D8B030D-6E8A-4147-A177-3AD203B41FA5}">
                      <a16:colId xmlns:a16="http://schemas.microsoft.com/office/drawing/2014/main" val="324579256"/>
                    </a:ext>
                  </a:extLst>
                </a:gridCol>
                <a:gridCol w="755015">
                  <a:extLst>
                    <a:ext uri="{9D8B030D-6E8A-4147-A177-3AD203B41FA5}">
                      <a16:colId xmlns:a16="http://schemas.microsoft.com/office/drawing/2014/main" val="889523089"/>
                    </a:ext>
                  </a:extLst>
                </a:gridCol>
              </a:tblGrid>
              <a:tr h="0">
                <a:tc>
                  <a:txBody>
                    <a:bodyPr/>
                    <a:lstStyle/>
                    <a:p>
                      <a:pPr algn="l"/>
                      <a:r>
                        <a:rPr lang="en-US" altLang="zh-TW" sz="1200" kern="100" dirty="0">
                          <a:effectLst/>
                        </a:rPr>
                        <a:t>Table</a:t>
                      </a:r>
                      <a:r>
                        <a:rPr lang="zh-TW" altLang="en-US" sz="1200" kern="100" dirty="0">
                          <a:effectLst/>
                        </a:rPr>
                        <a:t> </a:t>
                      </a:r>
                      <a:r>
                        <a:rPr lang="en-US" altLang="zh-TW" sz="1200" kern="100" dirty="0">
                          <a:effectLst/>
                        </a:rPr>
                        <a:t>1 Panel A:  Selection Procedure</a:t>
                      </a:r>
                      <a:endParaRPr lang="zh-TW" sz="1200" kern="100" dirty="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zh-TW" sz="1200" kern="100" dirty="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10149845"/>
                  </a:ext>
                </a:extLst>
              </a:tr>
              <a:tr h="0">
                <a:tc>
                  <a:txBody>
                    <a:bodyPr/>
                    <a:lstStyle/>
                    <a:p>
                      <a:pPr algn="l"/>
                      <a:r>
                        <a:rPr lang="en-US" sz="1200" kern="100" dirty="0">
                          <a:effectLst/>
                        </a:rPr>
                        <a:t>Unique firms with searched keyword in annual reports within the sample period</a:t>
                      </a:r>
                      <a:endParaRPr lang="zh-TW" sz="1200" kern="100" dirty="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kern="100" dirty="0">
                          <a:effectLst/>
                        </a:rPr>
                        <a:t>128</a:t>
                      </a:r>
                      <a:endParaRPr lang="zh-TW" sz="1200" kern="100" dirty="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61880216"/>
                  </a:ext>
                </a:extLst>
              </a:tr>
              <a:tr h="0">
                <a:tc>
                  <a:txBody>
                    <a:bodyPr/>
                    <a:lstStyle/>
                    <a:p>
                      <a:pPr indent="152400" algn="l"/>
                      <a:r>
                        <a:rPr lang="en-US" sz="1200" kern="100">
                          <a:effectLst/>
                        </a:rPr>
                        <a:t>Less:</a:t>
                      </a:r>
                      <a:endParaRPr lang="zh-TW" sz="1200" kern="10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kern="100">
                          <a:effectLst/>
                        </a:rPr>
                        <a:t> </a:t>
                      </a:r>
                      <a:endParaRPr lang="zh-TW" sz="1200" kern="10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59118581"/>
                  </a:ext>
                </a:extLst>
              </a:tr>
              <a:tr h="0">
                <a:tc>
                  <a:txBody>
                    <a:bodyPr/>
                    <a:lstStyle/>
                    <a:p>
                      <a:pPr indent="304800" algn="l"/>
                      <a:r>
                        <a:rPr lang="en-US" sz="1200" kern="100" dirty="0">
                          <a:effectLst/>
                        </a:rPr>
                        <a:t>Remove the content unrelated to RPA after manual examine each annual report </a:t>
                      </a:r>
                      <a:endParaRPr lang="zh-TW" sz="1200" kern="100" dirty="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kern="100">
                          <a:effectLst/>
                        </a:rPr>
                        <a:t>(9)</a:t>
                      </a:r>
                      <a:endParaRPr lang="zh-TW" sz="1200" kern="10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35454376"/>
                  </a:ext>
                </a:extLst>
              </a:tr>
              <a:tr h="0">
                <a:tc>
                  <a:txBody>
                    <a:bodyPr/>
                    <a:lstStyle/>
                    <a:p>
                      <a:pPr indent="304800" algn="l"/>
                      <a:r>
                        <a:rPr lang="en-US" sz="1200" kern="100" dirty="0">
                          <a:effectLst/>
                        </a:rPr>
                        <a:t>Financial institutions (TSE code: M2800)</a:t>
                      </a:r>
                      <a:endParaRPr lang="zh-TW" sz="1200" kern="100" dirty="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kern="100">
                          <a:effectLst/>
                        </a:rPr>
                        <a:t>(21)</a:t>
                      </a:r>
                      <a:endParaRPr lang="zh-TW" sz="1200" kern="10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16568990"/>
                  </a:ext>
                </a:extLst>
              </a:tr>
              <a:tr h="0">
                <a:tc>
                  <a:txBody>
                    <a:bodyPr/>
                    <a:lstStyle/>
                    <a:p>
                      <a:pPr marL="304800" algn="l"/>
                      <a:r>
                        <a:rPr lang="en-US" sz="1200" kern="100" dirty="0">
                          <a:effectLst/>
                        </a:rPr>
                        <a:t>Missing value for variables calculation OR</a:t>
                      </a:r>
                      <a:endParaRPr lang="zh-TW" sz="1200" kern="100" dirty="0">
                        <a:effectLst/>
                      </a:endParaRPr>
                    </a:p>
                    <a:p>
                      <a:pPr marL="304800" algn="l"/>
                      <a:r>
                        <a:rPr lang="en-US" sz="1200" kern="100" dirty="0">
                          <a:effectLst/>
                        </a:rPr>
                        <a:t>Not satisfied with minimum industry-year observations for calculation of EM proxies</a:t>
                      </a:r>
                      <a:endParaRPr lang="zh-TW" sz="1200" kern="100" dirty="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kern="100">
                          <a:effectLst/>
                        </a:rPr>
                        <a:t>(12)</a:t>
                      </a:r>
                      <a:endParaRPr lang="zh-TW" sz="1200" kern="10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70470633"/>
                  </a:ext>
                </a:extLst>
              </a:tr>
              <a:tr h="0">
                <a:tc>
                  <a:txBody>
                    <a:bodyPr/>
                    <a:lstStyle/>
                    <a:p>
                      <a:pPr algn="l"/>
                      <a:r>
                        <a:rPr lang="en-US" sz="1200" kern="100" dirty="0">
                          <a:effectLst/>
                        </a:rPr>
                        <a:t>Total</a:t>
                      </a:r>
                      <a:endParaRPr lang="zh-TW" sz="1200" kern="100" dirty="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kern="100" dirty="0">
                          <a:effectLst/>
                        </a:rPr>
                        <a:t>86</a:t>
                      </a:r>
                      <a:endParaRPr lang="zh-TW" sz="1200" kern="100" dirty="0">
                        <a:effectLst/>
                        <a:latin typeface="+mn-lt"/>
                        <a:ea typeface="新細明體" panose="02020500000000000000" pitchFamily="18" charset="-12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5084872"/>
                  </a:ext>
                </a:extLst>
              </a:tr>
            </a:tbl>
          </a:graphicData>
        </a:graphic>
      </p:graphicFrame>
      <p:sp>
        <p:nvSpPr>
          <p:cNvPr id="6" name="Google Shape;553;p66">
            <a:extLst>
              <a:ext uri="{FF2B5EF4-FFF2-40B4-BE49-F238E27FC236}">
                <a16:creationId xmlns:a16="http://schemas.microsoft.com/office/drawing/2014/main" id="{2FE243BB-DB72-C2DC-98F0-05D124BC7BE6}"/>
              </a:ext>
            </a:extLst>
          </p:cNvPr>
          <p:cNvSpPr txBox="1">
            <a:spLocks noGrp="1"/>
          </p:cNvSpPr>
          <p:nvPr>
            <p:ph type="subTitle" idx="1"/>
          </p:nvPr>
        </p:nvSpPr>
        <p:spPr>
          <a:xfrm>
            <a:off x="809244" y="1008499"/>
            <a:ext cx="7525512" cy="1190691"/>
          </a:xfrm>
          <a:prstGeom prst="rect">
            <a:avLst/>
          </a:prstGeom>
        </p:spPr>
        <p:txBody>
          <a:bodyPr spcFirstLastPara="1" wrap="square" lIns="91425" tIns="91425" rIns="91425" bIns="91425" anchor="t" anchorCtr="0">
            <a:noAutofit/>
          </a:bodyPr>
          <a:lstStyle/>
          <a:p>
            <a:pPr marL="285750" indent="-285750">
              <a:lnSpc>
                <a:spcPct val="200000"/>
              </a:lnSpc>
              <a:buClr>
                <a:schemeClr val="dk1"/>
              </a:buClr>
              <a:buSzPts val="1100"/>
            </a:pPr>
            <a:r>
              <a:rPr lang="en-US" altLang="zh-TW" sz="1200" dirty="0">
                <a:latin typeface="+mn-lt"/>
              </a:rPr>
              <a:t>Sample Period: 2017 ~ 2022</a:t>
            </a:r>
          </a:p>
          <a:p>
            <a:pPr marL="285750" indent="-285750">
              <a:lnSpc>
                <a:spcPct val="200000"/>
              </a:lnSpc>
              <a:buClr>
                <a:schemeClr val="dk1"/>
              </a:buClr>
              <a:buSzPts val="1100"/>
            </a:pPr>
            <a:r>
              <a:rPr lang="en-US" altLang="zh-TW" sz="1200" dirty="0">
                <a:latin typeface="+mn-lt"/>
              </a:rPr>
              <a:t>Before 2017, there are no annual reports recorded RPA related disclosure.</a:t>
            </a:r>
          </a:p>
          <a:p>
            <a:pPr marL="285750" indent="-285750">
              <a:lnSpc>
                <a:spcPct val="200000"/>
              </a:lnSpc>
              <a:buClr>
                <a:schemeClr val="dk1"/>
              </a:buClr>
              <a:buSzPts val="1100"/>
            </a:pPr>
            <a:r>
              <a:rPr lang="en-US" altLang="zh-TW" sz="1200" dirty="0">
                <a:latin typeface="+mn-lt"/>
              </a:rPr>
              <a:t>Exclude firms from the financial industry, which is anecdotally known for having widespread RPA adoption.</a:t>
            </a:r>
          </a:p>
          <a:p>
            <a:pPr marL="0" indent="0">
              <a:lnSpc>
                <a:spcPct val="200000"/>
              </a:lnSpc>
              <a:buClr>
                <a:schemeClr val="dk1"/>
              </a:buClr>
              <a:buSzPts val="1100"/>
              <a:buNone/>
            </a:pPr>
            <a:endParaRPr lang="en-US" altLang="zh-TW" sz="1100" dirty="0">
              <a:latin typeface="+mn-lt"/>
            </a:endParaRPr>
          </a:p>
          <a:p>
            <a:pPr marL="0" indent="0">
              <a:lnSpc>
                <a:spcPct val="200000"/>
              </a:lnSpc>
              <a:buClr>
                <a:schemeClr val="dk1"/>
              </a:buClr>
              <a:buSzPts val="1100"/>
              <a:buNone/>
            </a:pPr>
            <a:endParaRPr lang="en-US" altLang="zh-TW" sz="1100" dirty="0">
              <a:latin typeface="+mn-lt"/>
            </a:endParaRPr>
          </a:p>
          <a:p>
            <a:pPr marL="285750" indent="-285750">
              <a:lnSpc>
                <a:spcPct val="200000"/>
              </a:lnSpc>
              <a:buClr>
                <a:schemeClr val="dk1"/>
              </a:buClr>
              <a:buSzPts val="1100"/>
            </a:pPr>
            <a:endParaRPr lang="en-US" altLang="zh-TW" sz="1100" dirty="0">
              <a:latin typeface="+mn-lt"/>
            </a:endParaRPr>
          </a:p>
        </p:txBody>
      </p:sp>
    </p:spTree>
    <p:extLst>
      <p:ext uri="{BB962C8B-B14F-4D97-AF65-F5344CB8AC3E}">
        <p14:creationId xmlns:p14="http://schemas.microsoft.com/office/powerpoint/2010/main" val="234533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EB2C80D-D190-B32B-C53B-AD914D9A28E2}"/>
              </a:ext>
            </a:extLst>
          </p:cNvPr>
          <p:cNvSpPr>
            <a:spLocks noGrp="1"/>
          </p:cNvSpPr>
          <p:nvPr>
            <p:ph type="title"/>
          </p:nvPr>
        </p:nvSpPr>
        <p:spPr>
          <a:xfrm>
            <a:off x="1343430" y="422165"/>
            <a:ext cx="5679900" cy="572700"/>
          </a:xfrm>
        </p:spPr>
        <p:txBody>
          <a:bodyPr/>
          <a:lstStyle/>
          <a:p>
            <a:r>
              <a:rPr lang="en-US" altLang="zh-TW" dirty="0">
                <a:latin typeface="+mj-lt"/>
              </a:rPr>
              <a:t>Sample Selection</a:t>
            </a:r>
            <a:endParaRPr lang="zh-TW" altLang="en-US" dirty="0">
              <a:latin typeface="+mj-lt"/>
            </a:endParaRPr>
          </a:p>
        </p:txBody>
      </p:sp>
      <p:sp>
        <p:nvSpPr>
          <p:cNvPr id="6" name="Google Shape;553;p66">
            <a:extLst>
              <a:ext uri="{FF2B5EF4-FFF2-40B4-BE49-F238E27FC236}">
                <a16:creationId xmlns:a16="http://schemas.microsoft.com/office/drawing/2014/main" id="{2FE243BB-DB72-C2DC-98F0-05D124BC7BE6}"/>
              </a:ext>
            </a:extLst>
          </p:cNvPr>
          <p:cNvSpPr txBox="1">
            <a:spLocks noGrp="1"/>
          </p:cNvSpPr>
          <p:nvPr>
            <p:ph type="subTitle" idx="1"/>
          </p:nvPr>
        </p:nvSpPr>
        <p:spPr>
          <a:xfrm>
            <a:off x="809244" y="1464225"/>
            <a:ext cx="7525512" cy="2215050"/>
          </a:xfrm>
          <a:prstGeom prst="rect">
            <a:avLst/>
          </a:prstGeom>
        </p:spPr>
        <p:txBody>
          <a:bodyPr spcFirstLastPara="1" wrap="square" lIns="91425" tIns="91425" rIns="91425" bIns="91425" anchor="t" anchorCtr="0">
            <a:noAutofit/>
          </a:bodyPr>
          <a:lstStyle/>
          <a:p>
            <a:pPr marL="171450" indent="-171450">
              <a:lnSpc>
                <a:spcPct val="200000"/>
              </a:lnSpc>
              <a:buClr>
                <a:schemeClr val="dk1"/>
              </a:buClr>
              <a:buSzPts val="1100"/>
            </a:pPr>
            <a:r>
              <a:rPr lang="en-US" altLang="zh-TW" dirty="0">
                <a:latin typeface="+mn-lt"/>
              </a:rPr>
              <a:t>Matched 86 control firms using Mahalanobis distance based on industry code and average logarithm of total assets.</a:t>
            </a:r>
          </a:p>
          <a:p>
            <a:pPr marL="171450" indent="-171450">
              <a:lnSpc>
                <a:spcPct val="200000"/>
              </a:lnSpc>
              <a:buClr>
                <a:schemeClr val="dk1"/>
              </a:buClr>
              <a:buSzPts val="1100"/>
            </a:pPr>
            <a:r>
              <a:rPr lang="en-US" altLang="zh-TW" dirty="0">
                <a:latin typeface="+mn-lt"/>
              </a:rPr>
              <a:t>Conducted a new search for control firms to ensure no indications of RPA adoption.</a:t>
            </a:r>
          </a:p>
          <a:p>
            <a:pPr marL="171450" indent="-171450">
              <a:lnSpc>
                <a:spcPct val="200000"/>
              </a:lnSpc>
              <a:buClr>
                <a:schemeClr val="dk1"/>
              </a:buClr>
              <a:buSzPts val="1100"/>
            </a:pPr>
            <a:r>
              <a:rPr lang="en-US" altLang="zh-TW" dirty="0">
                <a:latin typeface="+mn-lt"/>
              </a:rPr>
              <a:t>Repeated matching and searching until all control firms were confirmed to have no RPA utilization.</a:t>
            </a:r>
            <a:endParaRPr lang="en-US" altLang="zh-TW" sz="1100" dirty="0">
              <a:latin typeface="+mn-lt"/>
            </a:endParaRPr>
          </a:p>
          <a:p>
            <a:pPr marL="285750" indent="-285750">
              <a:lnSpc>
                <a:spcPct val="200000"/>
              </a:lnSpc>
              <a:buClr>
                <a:schemeClr val="dk1"/>
              </a:buClr>
              <a:buSzPts val="1100"/>
            </a:pPr>
            <a:endParaRPr lang="en-US" altLang="zh-TW" sz="1100" dirty="0">
              <a:latin typeface="+mn-lt"/>
            </a:endParaRPr>
          </a:p>
        </p:txBody>
      </p:sp>
    </p:spTree>
    <p:extLst>
      <p:ext uri="{BB962C8B-B14F-4D97-AF65-F5344CB8AC3E}">
        <p14:creationId xmlns:p14="http://schemas.microsoft.com/office/powerpoint/2010/main" val="255930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300942" y="428256"/>
            <a:ext cx="8542115" cy="572700"/>
          </a:xfrm>
          <a:prstGeom prst="rect">
            <a:avLst/>
          </a:prstGeom>
        </p:spPr>
        <p:txBody>
          <a:bodyPr spcFirstLastPara="1" wrap="square" lIns="91425" tIns="91425" rIns="91425" bIns="91425" anchor="t" anchorCtr="0">
            <a:noAutofit/>
          </a:bodyPr>
          <a:lstStyle/>
          <a:p>
            <a:pPr lvl="0" algn="ctr">
              <a:buSzPts val="1100"/>
            </a:pPr>
            <a:r>
              <a:rPr lang="en-US" altLang="zh-TW" sz="1800" dirty="0">
                <a:latin typeface="+mj-lt"/>
              </a:rPr>
              <a:t>Proxies for </a:t>
            </a:r>
            <a:r>
              <a:rPr lang="en-US" altLang="zh-TW" sz="2000" dirty="0">
                <a:latin typeface="+mj-lt"/>
              </a:rPr>
              <a:t>Accrual-based</a:t>
            </a:r>
            <a:r>
              <a:rPr lang="en-US" altLang="zh-TW" sz="1800" dirty="0">
                <a:latin typeface="+mj-lt"/>
              </a:rPr>
              <a:t> Earnings Management &amp; Real Activities Manipulation</a:t>
            </a:r>
            <a:endParaRPr sz="1800" dirty="0">
              <a:latin typeface="+mj-lt"/>
            </a:endParaRPr>
          </a:p>
        </p:txBody>
      </p:sp>
      <p:sp>
        <p:nvSpPr>
          <p:cNvPr id="1331" name="Google Shape;1331;p106"/>
          <p:cNvSpPr txBox="1">
            <a:spLocks noGrp="1"/>
          </p:cNvSpPr>
          <p:nvPr>
            <p:ph type="subTitle" idx="4294967295"/>
          </p:nvPr>
        </p:nvSpPr>
        <p:spPr>
          <a:xfrm>
            <a:off x="4419763" y="1276808"/>
            <a:ext cx="4110780" cy="1483753"/>
          </a:xfrm>
          <a:prstGeom prst="rect">
            <a:avLst/>
          </a:prstGeom>
        </p:spPr>
        <p:txBody>
          <a:bodyPr spcFirstLastPara="1" wrap="square" lIns="91425" tIns="91425" rIns="91425" bIns="91425" anchor="t" anchorCtr="0">
            <a:noAutofit/>
          </a:bodyPr>
          <a:lstStyle/>
          <a:p>
            <a:pPr marL="0" lvl="0" indent="0">
              <a:spcAft>
                <a:spcPts val="1200"/>
              </a:spcAft>
              <a:buNone/>
            </a:pPr>
            <a:r>
              <a:rPr lang="en-US" sz="1400" dirty="0">
                <a:solidFill>
                  <a:schemeClr val="dk1"/>
                </a:solidFill>
                <a:latin typeface="+mn-lt"/>
              </a:rPr>
              <a:t>Absolute discretionary accruals, estimated using the modified Jones model (Jones 1991; Becker et al. 2010), capture upward and downward earnings manipulation, indicating comprehensive AM activities.</a:t>
            </a:r>
            <a:endParaRPr sz="1400" dirty="0">
              <a:solidFill>
                <a:schemeClr val="dk1"/>
              </a:solidFill>
              <a:latin typeface="+mn-lt"/>
            </a:endParaRPr>
          </a:p>
        </p:txBody>
      </p:sp>
      <p:sp>
        <p:nvSpPr>
          <p:cNvPr id="1329" name="Google Shape;1329;p106"/>
          <p:cNvSpPr/>
          <p:nvPr/>
        </p:nvSpPr>
        <p:spPr>
          <a:xfrm>
            <a:off x="395134" y="2473806"/>
            <a:ext cx="16200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30" name="Google Shape;1330;p106"/>
          <p:cNvSpPr txBox="1">
            <a:spLocks noGrp="1"/>
          </p:cNvSpPr>
          <p:nvPr>
            <p:ph type="title" idx="4294967295"/>
          </p:nvPr>
        </p:nvSpPr>
        <p:spPr>
          <a:xfrm>
            <a:off x="2659903" y="1584808"/>
            <a:ext cx="1288827" cy="47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latin typeface="+mn-lt"/>
              </a:rPr>
              <a:t>ABSDA</a:t>
            </a:r>
            <a:endParaRPr sz="2400" dirty="0">
              <a:solidFill>
                <a:schemeClr val="accent1"/>
              </a:solidFill>
              <a:latin typeface="+mn-lt"/>
            </a:endParaRPr>
          </a:p>
        </p:txBody>
      </p:sp>
      <p:sp>
        <p:nvSpPr>
          <p:cNvPr id="1336" name="Google Shape;1336;p106"/>
          <p:cNvSpPr txBox="1">
            <a:spLocks noGrp="1"/>
          </p:cNvSpPr>
          <p:nvPr>
            <p:ph type="title" idx="4294967295"/>
          </p:nvPr>
        </p:nvSpPr>
        <p:spPr>
          <a:xfrm>
            <a:off x="565384"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mn-lt"/>
              </a:rPr>
              <a:t>AM</a:t>
            </a:r>
            <a:endParaRPr sz="2400" dirty="0">
              <a:latin typeface="+mn-lt"/>
            </a:endParaRPr>
          </a:p>
        </p:txBody>
      </p:sp>
      <p:sp>
        <p:nvSpPr>
          <p:cNvPr id="1356" name="Google Shape;1356;p106"/>
          <p:cNvSpPr/>
          <p:nvPr/>
        </p:nvSpPr>
        <p:spPr>
          <a:xfrm>
            <a:off x="2574858" y="1452159"/>
            <a:ext cx="14400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1358" name="Google Shape;1358;p106"/>
          <p:cNvCxnSpPr>
            <a:cxnSpLocks/>
            <a:stCxn id="1329" idx="0"/>
            <a:endCxn id="1356" idx="1"/>
          </p:cNvCxnSpPr>
          <p:nvPr/>
        </p:nvCxnSpPr>
        <p:spPr>
          <a:xfrm rot="5400000" flipH="1" flipV="1">
            <a:off x="1567273" y="1466221"/>
            <a:ext cx="645447" cy="1369724"/>
          </a:xfrm>
          <a:prstGeom prst="bentConnector2">
            <a:avLst/>
          </a:prstGeom>
          <a:noFill/>
          <a:ln w="28575" cap="flat" cmpd="sng">
            <a:solidFill>
              <a:schemeClr val="accent1"/>
            </a:solidFill>
            <a:prstDash val="solid"/>
            <a:round/>
            <a:headEnd type="none" w="med" len="med"/>
            <a:tailEnd type="none" w="med" len="med"/>
          </a:ln>
        </p:spPr>
      </p:cxnSp>
      <p:cxnSp>
        <p:nvCxnSpPr>
          <p:cNvPr id="1359" name="Google Shape;1359;p106"/>
          <p:cNvCxnSpPr>
            <a:cxnSpLocks/>
            <a:stCxn id="1329" idx="2"/>
            <a:endCxn id="1357" idx="1"/>
          </p:cNvCxnSpPr>
          <p:nvPr/>
        </p:nvCxnSpPr>
        <p:spPr>
          <a:xfrm rot="16200000" flipH="1">
            <a:off x="1622678" y="2808661"/>
            <a:ext cx="534636" cy="1369725"/>
          </a:xfrm>
          <a:prstGeom prst="bentConnector2">
            <a:avLst/>
          </a:prstGeom>
          <a:noFill/>
          <a:ln w="28575" cap="flat" cmpd="sng">
            <a:solidFill>
              <a:schemeClr val="accent1"/>
            </a:solidFill>
            <a:prstDash val="solid"/>
            <a:round/>
            <a:headEnd type="none" w="med" len="med"/>
            <a:tailEnd type="none" w="med" len="med"/>
          </a:ln>
        </p:spPr>
      </p:cxnSp>
      <p:sp>
        <p:nvSpPr>
          <p:cNvPr id="1357" name="Google Shape;1357;p106"/>
          <p:cNvSpPr/>
          <p:nvPr/>
        </p:nvSpPr>
        <p:spPr>
          <a:xfrm>
            <a:off x="2574859" y="3384642"/>
            <a:ext cx="14400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 name="Google Shape;1330;p106">
            <a:extLst>
              <a:ext uri="{FF2B5EF4-FFF2-40B4-BE49-F238E27FC236}">
                <a16:creationId xmlns:a16="http://schemas.microsoft.com/office/drawing/2014/main" id="{17806F6F-29C5-4EBC-3A6E-15B6B85B28E8}"/>
              </a:ext>
            </a:extLst>
          </p:cNvPr>
          <p:cNvSpPr txBox="1">
            <a:spLocks/>
          </p:cNvSpPr>
          <p:nvPr/>
        </p:nvSpPr>
        <p:spPr>
          <a:xfrm>
            <a:off x="2856616" y="3523542"/>
            <a:ext cx="895402" cy="47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en-US" sz="2400" dirty="0">
                <a:solidFill>
                  <a:schemeClr val="accent1"/>
                </a:solidFill>
                <a:latin typeface="+mn-lt"/>
              </a:rPr>
              <a:t>DAQ</a:t>
            </a:r>
          </a:p>
        </p:txBody>
      </p:sp>
      <p:sp>
        <p:nvSpPr>
          <p:cNvPr id="26" name="文字方塊 25">
            <a:extLst>
              <a:ext uri="{FF2B5EF4-FFF2-40B4-BE49-F238E27FC236}">
                <a16:creationId xmlns:a16="http://schemas.microsoft.com/office/drawing/2014/main" id="{7AA5B113-04DF-1C36-157F-4D2C9D87A55D}"/>
              </a:ext>
            </a:extLst>
          </p:cNvPr>
          <p:cNvSpPr txBox="1"/>
          <p:nvPr/>
        </p:nvSpPr>
        <p:spPr>
          <a:xfrm>
            <a:off x="2247872" y="4295479"/>
            <a:ext cx="2112887" cy="276999"/>
          </a:xfrm>
          <a:prstGeom prst="rect">
            <a:avLst/>
          </a:prstGeom>
          <a:noFill/>
        </p:spPr>
        <p:txBody>
          <a:bodyPr wrap="square" rtlCol="0">
            <a:spAutoFit/>
          </a:bodyPr>
          <a:lstStyle/>
          <a:p>
            <a:r>
              <a:rPr lang="en-US" altLang="zh-TW" sz="1200" dirty="0">
                <a:latin typeface="+mn-lt"/>
              </a:rPr>
              <a:t>(For additional analysis section)</a:t>
            </a:r>
            <a:endParaRPr lang="zh-TW" altLang="en-US" sz="1200" dirty="0">
              <a:latin typeface="+mn-lt"/>
            </a:endParaRPr>
          </a:p>
        </p:txBody>
      </p:sp>
      <p:sp>
        <p:nvSpPr>
          <p:cNvPr id="27" name="Google Shape;1331;p106">
            <a:extLst>
              <a:ext uri="{FF2B5EF4-FFF2-40B4-BE49-F238E27FC236}">
                <a16:creationId xmlns:a16="http://schemas.microsoft.com/office/drawing/2014/main" id="{6640BD91-ECA3-1663-3FFD-44D5C90C6FF1}"/>
              </a:ext>
            </a:extLst>
          </p:cNvPr>
          <p:cNvSpPr txBox="1">
            <a:spLocks/>
          </p:cNvSpPr>
          <p:nvPr/>
        </p:nvSpPr>
        <p:spPr>
          <a:xfrm>
            <a:off x="4496928" y="3204881"/>
            <a:ext cx="4033616" cy="10905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200"/>
              </a:spcAft>
              <a:buNone/>
            </a:pPr>
            <a:r>
              <a:rPr lang="en-US" sz="1400" dirty="0">
                <a:solidFill>
                  <a:schemeClr val="dk1"/>
                </a:solidFill>
                <a:latin typeface="+mn-lt"/>
              </a:rPr>
              <a:t>Discretionary component of accruals quality,  influenced by management's accounting decisions and estimates, reflecting manipulation potential (Francis et al. 2005).</a:t>
            </a:r>
          </a:p>
        </p:txBody>
      </p:sp>
    </p:spTree>
    <p:extLst>
      <p:ext uri="{BB962C8B-B14F-4D97-AF65-F5344CB8AC3E}">
        <p14:creationId xmlns:p14="http://schemas.microsoft.com/office/powerpoint/2010/main" val="274464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56"/>
                                        </p:tgtEl>
                                        <p:attrNameLst>
                                          <p:attrName>style.visibility</p:attrName>
                                        </p:attrNameLst>
                                      </p:cBhvr>
                                      <p:to>
                                        <p:strVal val="visible"/>
                                      </p:to>
                                    </p:set>
                                    <p:animEffect transition="in" filter="fade">
                                      <p:cBhvr>
                                        <p:cTn id="26" dur="1000"/>
                                        <p:tgtEl>
                                          <p:spTgt spid="1356"/>
                                        </p:tgtEl>
                                      </p:cBhvr>
                                    </p:animEffect>
                                  </p:childTnLst>
                                </p:cTn>
                              </p:par>
                              <p:par>
                                <p:cTn id="27" presetID="10" presetClass="entr" presetSubtype="0" fill="hold" nodeType="withEffect">
                                  <p:stCondLst>
                                    <p:cond delay="0"/>
                                  </p:stCondLst>
                                  <p:childTnLst>
                                    <p:set>
                                      <p:cBhvr>
                                        <p:cTn id="28" dur="1" fill="hold">
                                          <p:stCondLst>
                                            <p:cond delay="0"/>
                                          </p:stCondLst>
                                        </p:cTn>
                                        <p:tgtEl>
                                          <p:spTgt spid="1358"/>
                                        </p:tgtEl>
                                        <p:attrNameLst>
                                          <p:attrName>style.visibility</p:attrName>
                                        </p:attrNameLst>
                                      </p:cBhvr>
                                      <p:to>
                                        <p:strVal val="visible"/>
                                      </p:to>
                                    </p:set>
                                    <p:animEffect transition="in" filter="fade">
                                      <p:cBhvr>
                                        <p:cTn id="29" dur="1000"/>
                                        <p:tgtEl>
                                          <p:spTgt spid="1358"/>
                                        </p:tgtEl>
                                      </p:cBhvr>
                                    </p:animEffect>
                                  </p:childTnLst>
                                </p:cTn>
                              </p:par>
                              <p:par>
                                <p:cTn id="30" presetID="10" presetClass="entr" presetSubtype="0" fill="hold" nodeType="withEffect">
                                  <p:stCondLst>
                                    <p:cond delay="0"/>
                                  </p:stCondLst>
                                  <p:childTnLst>
                                    <p:set>
                                      <p:cBhvr>
                                        <p:cTn id="31" dur="1" fill="hold">
                                          <p:stCondLst>
                                            <p:cond delay="0"/>
                                          </p:stCondLst>
                                        </p:cTn>
                                        <p:tgtEl>
                                          <p:spTgt spid="1359"/>
                                        </p:tgtEl>
                                        <p:attrNameLst>
                                          <p:attrName>style.visibility</p:attrName>
                                        </p:attrNameLst>
                                      </p:cBhvr>
                                      <p:to>
                                        <p:strVal val="visible"/>
                                      </p:to>
                                    </p:set>
                                    <p:animEffect transition="in" filter="fade">
                                      <p:cBhvr>
                                        <p:cTn id="32" dur="1000"/>
                                        <p:tgtEl>
                                          <p:spTgt spid="1359"/>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300942" y="428256"/>
            <a:ext cx="8542115" cy="572700"/>
          </a:xfrm>
          <a:prstGeom prst="rect">
            <a:avLst/>
          </a:prstGeom>
        </p:spPr>
        <p:txBody>
          <a:bodyPr spcFirstLastPara="1" wrap="square" lIns="91425" tIns="91425" rIns="91425" bIns="91425" anchor="t" anchorCtr="0">
            <a:noAutofit/>
          </a:bodyPr>
          <a:lstStyle/>
          <a:p>
            <a:pPr lvl="0" algn="ctr">
              <a:buSzPts val="1100"/>
            </a:pPr>
            <a:r>
              <a:rPr lang="en-US" altLang="zh-TW" sz="1800" dirty="0">
                <a:latin typeface="+mj-lt"/>
              </a:rPr>
              <a:t>Proxies for </a:t>
            </a:r>
            <a:r>
              <a:rPr lang="en-US" altLang="zh-TW" sz="2000" dirty="0">
                <a:latin typeface="+mj-lt"/>
              </a:rPr>
              <a:t>Accrual-based</a:t>
            </a:r>
            <a:r>
              <a:rPr lang="en-US" altLang="zh-TW" sz="1800" dirty="0">
                <a:latin typeface="+mj-lt"/>
              </a:rPr>
              <a:t> Earnings Management &amp; Real Activities Manipulation</a:t>
            </a:r>
            <a:endParaRPr sz="1800" dirty="0">
              <a:latin typeface="+mj-lt"/>
            </a:endParaRPr>
          </a:p>
        </p:txBody>
      </p:sp>
      <p:sp>
        <p:nvSpPr>
          <p:cNvPr id="1329" name="Google Shape;1329;p106"/>
          <p:cNvSpPr/>
          <p:nvPr/>
        </p:nvSpPr>
        <p:spPr>
          <a:xfrm>
            <a:off x="736586" y="2473806"/>
            <a:ext cx="16200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30" name="Google Shape;1330;p106"/>
          <p:cNvSpPr txBox="1">
            <a:spLocks noGrp="1"/>
          </p:cNvSpPr>
          <p:nvPr>
            <p:ph type="title" idx="4294967295"/>
          </p:nvPr>
        </p:nvSpPr>
        <p:spPr>
          <a:xfrm>
            <a:off x="2916311" y="1240766"/>
            <a:ext cx="1440000" cy="47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1"/>
                </a:solidFill>
                <a:latin typeface="+mn-lt"/>
              </a:rPr>
              <a:t>ABEXP</a:t>
            </a:r>
            <a:endParaRPr sz="2400" dirty="0">
              <a:solidFill>
                <a:schemeClr val="accent1"/>
              </a:solidFill>
              <a:latin typeface="+mn-lt"/>
            </a:endParaRPr>
          </a:p>
        </p:txBody>
      </p:sp>
      <p:sp>
        <p:nvSpPr>
          <p:cNvPr id="1331" name="Google Shape;1331;p106"/>
          <p:cNvSpPr txBox="1">
            <a:spLocks noGrp="1"/>
          </p:cNvSpPr>
          <p:nvPr>
            <p:ph type="subTitle" idx="4294967295"/>
          </p:nvPr>
        </p:nvSpPr>
        <p:spPr>
          <a:xfrm>
            <a:off x="5086896" y="989631"/>
            <a:ext cx="3391559" cy="97686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solidFill>
                  <a:schemeClr val="dk1"/>
                </a:solidFill>
                <a:latin typeface="+mn-lt"/>
              </a:rPr>
              <a:t>Abnormal discretionary expenses, higher the values, the greater amount of dicretionary expenses cut by firms</a:t>
            </a:r>
            <a:endParaRPr sz="1400" dirty="0">
              <a:solidFill>
                <a:schemeClr val="dk1"/>
              </a:solidFill>
              <a:latin typeface="+mn-lt"/>
            </a:endParaRPr>
          </a:p>
        </p:txBody>
      </p:sp>
      <p:sp>
        <p:nvSpPr>
          <p:cNvPr id="1333" name="Google Shape;1333;p106"/>
          <p:cNvSpPr txBox="1">
            <a:spLocks noGrp="1"/>
          </p:cNvSpPr>
          <p:nvPr>
            <p:ph type="subTitle" idx="4294967295"/>
          </p:nvPr>
        </p:nvSpPr>
        <p:spPr>
          <a:xfrm>
            <a:off x="5086896" y="3703323"/>
            <a:ext cx="3391560" cy="855814"/>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US" altLang="zh-TW" sz="1400" dirty="0">
                <a:solidFill>
                  <a:schemeClr val="dk1"/>
                </a:solidFill>
                <a:latin typeface="+mn-lt"/>
              </a:rPr>
              <a:t>Abnormal production cost, higher the value, the larger amount of inventory overproduction to reduce COGS  </a:t>
            </a:r>
            <a:endParaRPr sz="1400" dirty="0">
              <a:solidFill>
                <a:schemeClr val="dk1"/>
              </a:solidFill>
              <a:latin typeface="+mn-lt"/>
            </a:endParaRPr>
          </a:p>
        </p:txBody>
      </p:sp>
      <p:sp>
        <p:nvSpPr>
          <p:cNvPr id="1334" name="Google Shape;1334;p106"/>
          <p:cNvSpPr txBox="1">
            <a:spLocks noGrp="1"/>
          </p:cNvSpPr>
          <p:nvPr>
            <p:ph type="title" idx="4294967295"/>
          </p:nvPr>
        </p:nvSpPr>
        <p:spPr>
          <a:xfrm>
            <a:off x="2916311" y="2608743"/>
            <a:ext cx="1440000" cy="47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1"/>
                </a:solidFill>
                <a:latin typeface="+mn-lt"/>
              </a:rPr>
              <a:t>Combined</a:t>
            </a:r>
            <a:endParaRPr sz="2000" dirty="0">
              <a:solidFill>
                <a:schemeClr val="accent1"/>
              </a:solidFill>
              <a:latin typeface="+mn-lt"/>
            </a:endParaRPr>
          </a:p>
        </p:txBody>
      </p:sp>
      <p:sp>
        <p:nvSpPr>
          <p:cNvPr id="1335" name="Google Shape;1335;p106"/>
          <p:cNvSpPr txBox="1">
            <a:spLocks noGrp="1"/>
          </p:cNvSpPr>
          <p:nvPr>
            <p:ph type="subTitle" idx="4294967295"/>
          </p:nvPr>
        </p:nvSpPr>
        <p:spPr>
          <a:xfrm>
            <a:off x="5122416" y="2581977"/>
            <a:ext cx="3320518"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400" dirty="0">
                <a:solidFill>
                  <a:schemeClr val="dk1"/>
                </a:solidFill>
                <a:latin typeface="+mn-lt"/>
              </a:rPr>
              <a:t>Aggregation of ABEXP and ABPROD</a:t>
            </a:r>
            <a:endParaRPr sz="1400" dirty="0">
              <a:solidFill>
                <a:schemeClr val="dk1"/>
              </a:solidFill>
              <a:latin typeface="+mn-lt"/>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mn-lt"/>
              </a:rPr>
              <a:t>RM</a:t>
            </a:r>
            <a:endParaRPr sz="2400" dirty="0">
              <a:latin typeface="+mn-lt"/>
            </a:endParaRPr>
          </a:p>
        </p:txBody>
      </p:sp>
      <p:cxnSp>
        <p:nvCxnSpPr>
          <p:cNvPr id="1354" name="Google Shape;1354;p106"/>
          <p:cNvCxnSpPr>
            <a:cxnSpLocks/>
            <a:stCxn id="1329" idx="3"/>
            <a:endCxn id="1355" idx="1"/>
          </p:cNvCxnSpPr>
          <p:nvPr/>
        </p:nvCxnSpPr>
        <p:spPr>
          <a:xfrm flipV="1">
            <a:off x="2356586" y="2850004"/>
            <a:ext cx="559725" cy="2"/>
          </a:xfrm>
          <a:prstGeom prst="curvedConnector3">
            <a:avLst>
              <a:gd name="adj1" fmla="val 50000"/>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20737"/>
            <a:ext cx="14400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55" name="Google Shape;1355;p106"/>
          <p:cNvSpPr/>
          <p:nvPr/>
        </p:nvSpPr>
        <p:spPr>
          <a:xfrm>
            <a:off x="2916311" y="2473804"/>
            <a:ext cx="14400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57" name="Google Shape;1357;p106"/>
          <p:cNvSpPr/>
          <p:nvPr/>
        </p:nvSpPr>
        <p:spPr>
          <a:xfrm>
            <a:off x="2916311" y="3755031"/>
            <a:ext cx="14400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1358" name="Google Shape;1358;p106"/>
          <p:cNvCxnSpPr>
            <a:cxnSpLocks/>
            <a:stCxn id="1329" idx="0"/>
            <a:endCxn id="1356" idx="1"/>
          </p:cNvCxnSpPr>
          <p:nvPr/>
        </p:nvCxnSpPr>
        <p:spPr>
          <a:xfrm rot="5400000" flipH="1" flipV="1">
            <a:off x="1743014" y="1300510"/>
            <a:ext cx="976869" cy="1369725"/>
          </a:xfrm>
          <a:prstGeom prst="bentConnector2">
            <a:avLst/>
          </a:prstGeom>
          <a:noFill/>
          <a:ln w="28575" cap="flat" cmpd="sng">
            <a:solidFill>
              <a:schemeClr val="accent1"/>
            </a:solidFill>
            <a:prstDash val="solid"/>
            <a:round/>
            <a:headEnd type="none" w="med" len="med"/>
            <a:tailEnd type="none" w="med" len="med"/>
          </a:ln>
        </p:spPr>
      </p:cxnSp>
      <p:cxnSp>
        <p:nvCxnSpPr>
          <p:cNvPr id="1359" name="Google Shape;1359;p106"/>
          <p:cNvCxnSpPr>
            <a:cxnSpLocks/>
            <a:stCxn id="1329" idx="2"/>
            <a:endCxn id="1357" idx="1"/>
          </p:cNvCxnSpPr>
          <p:nvPr/>
        </p:nvCxnSpPr>
        <p:spPr>
          <a:xfrm rot="16200000" flipH="1">
            <a:off x="1778936" y="2993855"/>
            <a:ext cx="905025" cy="1369725"/>
          </a:xfrm>
          <a:prstGeom prst="bentConnector2">
            <a:avLst/>
          </a:prstGeom>
          <a:noFill/>
          <a:ln w="28575" cap="flat" cmpd="sng">
            <a:solidFill>
              <a:schemeClr val="accent1"/>
            </a:solidFill>
            <a:prstDash val="solid"/>
            <a:round/>
            <a:headEnd type="none" w="med" len="med"/>
            <a:tailEnd type="none" w="med" len="med"/>
          </a:ln>
        </p:spPr>
      </p:cxnSp>
      <p:sp>
        <p:nvSpPr>
          <p:cNvPr id="7" name="Google Shape;1334;p106">
            <a:extLst>
              <a:ext uri="{FF2B5EF4-FFF2-40B4-BE49-F238E27FC236}">
                <a16:creationId xmlns:a16="http://schemas.microsoft.com/office/drawing/2014/main" id="{7FD826ED-CD9C-1083-5D27-C725BFBEC240}"/>
              </a:ext>
            </a:extLst>
          </p:cNvPr>
          <p:cNvSpPr txBox="1">
            <a:spLocks/>
          </p:cNvSpPr>
          <p:nvPr/>
        </p:nvSpPr>
        <p:spPr>
          <a:xfrm>
            <a:off x="2904394" y="3874721"/>
            <a:ext cx="1440000" cy="47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en-US" sz="2400" dirty="0">
                <a:solidFill>
                  <a:schemeClr val="accent1"/>
                </a:solidFill>
                <a:latin typeface="+mn-lt"/>
              </a:rPr>
              <a:t>ABPROD</a:t>
            </a:r>
          </a:p>
        </p:txBody>
      </p:sp>
    </p:spTree>
    <p:extLst>
      <p:ext uri="{BB962C8B-B14F-4D97-AF65-F5344CB8AC3E}">
        <p14:creationId xmlns:p14="http://schemas.microsoft.com/office/powerpoint/2010/main" val="39120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56"/>
                                        </p:tgtEl>
                                        <p:attrNameLst>
                                          <p:attrName>style.visibility</p:attrName>
                                        </p:attrNameLst>
                                      </p:cBhvr>
                                      <p:to>
                                        <p:strVal val="visible"/>
                                      </p:to>
                                    </p:set>
                                    <p:animEffect transition="in" filter="fade">
                                      <p:cBhvr>
                                        <p:cTn id="26" dur="1000"/>
                                        <p:tgtEl>
                                          <p:spTgt spid="1356"/>
                                        </p:tgtEl>
                                      </p:cBhvr>
                                    </p:animEffect>
                                  </p:childTnLst>
                                </p:cTn>
                              </p:par>
                              <p:par>
                                <p:cTn id="27" presetID="10" presetClass="entr" presetSubtype="0" fill="hold" nodeType="withEffect">
                                  <p:stCondLst>
                                    <p:cond delay="0"/>
                                  </p:stCondLst>
                                  <p:childTnLst>
                                    <p:set>
                                      <p:cBhvr>
                                        <p:cTn id="28" dur="1" fill="hold">
                                          <p:stCondLst>
                                            <p:cond delay="0"/>
                                          </p:stCondLst>
                                        </p:cTn>
                                        <p:tgtEl>
                                          <p:spTgt spid="1358"/>
                                        </p:tgtEl>
                                        <p:attrNameLst>
                                          <p:attrName>style.visibility</p:attrName>
                                        </p:attrNameLst>
                                      </p:cBhvr>
                                      <p:to>
                                        <p:strVal val="visible"/>
                                      </p:to>
                                    </p:set>
                                    <p:animEffect transition="in" filter="fade">
                                      <p:cBhvr>
                                        <p:cTn id="29" dur="1000"/>
                                        <p:tgtEl>
                                          <p:spTgt spid="135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34"/>
                                        </p:tgtEl>
                                        <p:attrNameLst>
                                          <p:attrName>style.visibility</p:attrName>
                                        </p:attrNameLst>
                                      </p:cBhvr>
                                      <p:to>
                                        <p:strVal val="visible"/>
                                      </p:to>
                                    </p:set>
                                    <p:animEffect transition="in" filter="fade">
                                      <p:cBhvr>
                                        <p:cTn id="34" dur="1000"/>
                                        <p:tgtEl>
                                          <p:spTgt spid="1334"/>
                                        </p:tgtEl>
                                      </p:cBhvr>
                                    </p:animEffect>
                                  </p:childTnLst>
                                </p:cTn>
                              </p:par>
                              <p:par>
                                <p:cTn id="35" presetID="10" presetClass="entr" presetSubtype="0" fill="hold" nodeType="withEffect">
                                  <p:stCondLst>
                                    <p:cond delay="0"/>
                                  </p:stCondLst>
                                  <p:childTnLst>
                                    <p:set>
                                      <p:cBhvr>
                                        <p:cTn id="36" dur="1" fill="hold">
                                          <p:stCondLst>
                                            <p:cond delay="0"/>
                                          </p:stCondLst>
                                        </p:cTn>
                                        <p:tgtEl>
                                          <p:spTgt spid="1335"/>
                                        </p:tgtEl>
                                        <p:attrNameLst>
                                          <p:attrName>style.visibility</p:attrName>
                                        </p:attrNameLst>
                                      </p:cBhvr>
                                      <p:to>
                                        <p:strVal val="visible"/>
                                      </p:to>
                                    </p:set>
                                    <p:animEffect transition="in" filter="fade">
                                      <p:cBhvr>
                                        <p:cTn id="37" dur="1000"/>
                                        <p:tgtEl>
                                          <p:spTgt spid="1335"/>
                                        </p:tgtEl>
                                      </p:cBhvr>
                                    </p:animEffect>
                                  </p:childTnLst>
                                </p:cTn>
                              </p:par>
                              <p:par>
                                <p:cTn id="38" presetID="10" presetClass="entr" presetSubtype="0" fill="hold" nodeType="withEffect">
                                  <p:stCondLst>
                                    <p:cond delay="0"/>
                                  </p:stCondLst>
                                  <p:childTnLst>
                                    <p:set>
                                      <p:cBhvr>
                                        <p:cTn id="39" dur="1" fill="hold">
                                          <p:stCondLst>
                                            <p:cond delay="0"/>
                                          </p:stCondLst>
                                        </p:cTn>
                                        <p:tgtEl>
                                          <p:spTgt spid="1354"/>
                                        </p:tgtEl>
                                        <p:attrNameLst>
                                          <p:attrName>style.visibility</p:attrName>
                                        </p:attrNameLst>
                                      </p:cBhvr>
                                      <p:to>
                                        <p:strVal val="visible"/>
                                      </p:to>
                                    </p:set>
                                    <p:animEffect transition="in" filter="fade">
                                      <p:cBhvr>
                                        <p:cTn id="40" dur="1000"/>
                                        <p:tgtEl>
                                          <p:spTgt spid="1354"/>
                                        </p:tgtEl>
                                      </p:cBhvr>
                                    </p:animEffect>
                                  </p:childTnLst>
                                </p:cTn>
                              </p:par>
                              <p:par>
                                <p:cTn id="41" presetID="10" presetClass="entr" presetSubtype="0" fill="hold" nodeType="withEffect">
                                  <p:stCondLst>
                                    <p:cond delay="0"/>
                                  </p:stCondLst>
                                  <p:childTnLst>
                                    <p:set>
                                      <p:cBhvr>
                                        <p:cTn id="42" dur="1" fill="hold">
                                          <p:stCondLst>
                                            <p:cond delay="0"/>
                                          </p:stCondLst>
                                        </p:cTn>
                                        <p:tgtEl>
                                          <p:spTgt spid="1355"/>
                                        </p:tgtEl>
                                        <p:attrNameLst>
                                          <p:attrName>style.visibility</p:attrName>
                                        </p:attrNameLst>
                                      </p:cBhvr>
                                      <p:to>
                                        <p:strVal val="visible"/>
                                      </p:to>
                                    </p:set>
                                    <p:animEffect transition="in" filter="fade">
                                      <p:cBhvr>
                                        <p:cTn id="43" dur="1000"/>
                                        <p:tgtEl>
                                          <p:spTgt spid="1355"/>
                                        </p:tgtEl>
                                      </p:cBhvr>
                                    </p:animEffect>
                                  </p:childTnLst>
                                </p:cTn>
                              </p:par>
                              <p:par>
                                <p:cTn id="44" presetID="10" presetClass="entr" presetSubtype="0" fill="hold" nodeType="withEffect">
                                  <p:stCondLst>
                                    <p:cond delay="0"/>
                                  </p:stCondLst>
                                  <p:childTnLst>
                                    <p:set>
                                      <p:cBhvr>
                                        <p:cTn id="45" dur="1" fill="hold">
                                          <p:stCondLst>
                                            <p:cond delay="0"/>
                                          </p:stCondLst>
                                        </p:cTn>
                                        <p:tgtEl>
                                          <p:spTgt spid="1333"/>
                                        </p:tgtEl>
                                        <p:attrNameLst>
                                          <p:attrName>style.visibility</p:attrName>
                                        </p:attrNameLst>
                                      </p:cBhvr>
                                      <p:to>
                                        <p:strVal val="visible"/>
                                      </p:to>
                                    </p:set>
                                    <p:animEffect transition="in" filter="fade">
                                      <p:cBhvr>
                                        <p:cTn id="46" dur="1000"/>
                                        <p:tgtEl>
                                          <p:spTgt spid="1333"/>
                                        </p:tgtEl>
                                      </p:cBhvr>
                                    </p:animEffect>
                                  </p:childTnLst>
                                </p:cTn>
                              </p:par>
                              <p:par>
                                <p:cTn id="47" presetID="10" presetClass="entr" presetSubtype="0" fill="hold" nodeType="withEffect">
                                  <p:stCondLst>
                                    <p:cond delay="0"/>
                                  </p:stCondLst>
                                  <p:childTnLst>
                                    <p:set>
                                      <p:cBhvr>
                                        <p:cTn id="48" dur="1" fill="hold">
                                          <p:stCondLst>
                                            <p:cond delay="0"/>
                                          </p:stCondLst>
                                        </p:cTn>
                                        <p:tgtEl>
                                          <p:spTgt spid="1357"/>
                                        </p:tgtEl>
                                        <p:attrNameLst>
                                          <p:attrName>style.visibility</p:attrName>
                                        </p:attrNameLst>
                                      </p:cBhvr>
                                      <p:to>
                                        <p:strVal val="visible"/>
                                      </p:to>
                                    </p:set>
                                    <p:animEffect transition="in" filter="fade">
                                      <p:cBhvr>
                                        <p:cTn id="49" dur="1000"/>
                                        <p:tgtEl>
                                          <p:spTgt spid="1357"/>
                                        </p:tgtEl>
                                      </p:cBhvr>
                                    </p:animEffect>
                                  </p:childTnLst>
                                </p:cTn>
                              </p:par>
                              <p:par>
                                <p:cTn id="50" presetID="10" presetClass="entr" presetSubtype="0" fill="hold" nodeType="withEffect">
                                  <p:stCondLst>
                                    <p:cond delay="0"/>
                                  </p:stCondLst>
                                  <p:childTnLst>
                                    <p:set>
                                      <p:cBhvr>
                                        <p:cTn id="51" dur="1" fill="hold">
                                          <p:stCondLst>
                                            <p:cond delay="0"/>
                                          </p:stCondLst>
                                        </p:cTn>
                                        <p:tgtEl>
                                          <p:spTgt spid="1359"/>
                                        </p:tgtEl>
                                        <p:attrNameLst>
                                          <p:attrName>style.visibility</p:attrName>
                                        </p:attrNameLst>
                                      </p:cBhvr>
                                      <p:to>
                                        <p:strVal val="visible"/>
                                      </p:to>
                                    </p:set>
                                    <p:animEffect transition="in" filter="fade">
                                      <p:cBhvr>
                                        <p:cTn id="52" dur="1000"/>
                                        <p:tgtEl>
                                          <p:spTgt spid="135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RPA</a:t>
            </a:r>
            <a:endParaRPr i="1" dirty="0">
              <a:latin typeface="+mn-lt"/>
            </a:endParaRPr>
          </a:p>
        </p:txBody>
      </p:sp>
      <p:sp>
        <p:nvSpPr>
          <p:cNvPr id="1274" name="Google Shape;1274;p104"/>
          <p:cNvSpPr txBox="1">
            <a:spLocks noGrp="1"/>
          </p:cNvSpPr>
          <p:nvPr>
            <p:ph type="subTitle" idx="2"/>
          </p:nvPr>
        </p:nvSpPr>
        <p:spPr>
          <a:xfrm>
            <a:off x="3564300" y="3539190"/>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mn-lt"/>
              </a:rPr>
              <a:t>1 for the treatment group</a:t>
            </a:r>
            <a:endParaRPr dirty="0">
              <a:latin typeface="+mn-lt"/>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POST</a:t>
            </a:r>
            <a:endParaRPr i="1" dirty="0">
              <a:latin typeface="+mn-lt"/>
            </a:endParaRPr>
          </a:p>
        </p:txBody>
      </p:sp>
      <p:sp>
        <p:nvSpPr>
          <p:cNvPr id="1276" name="Google Shape;1276;p104"/>
          <p:cNvSpPr txBox="1">
            <a:spLocks noGrp="1"/>
          </p:cNvSpPr>
          <p:nvPr>
            <p:ph type="subTitle" idx="4"/>
          </p:nvPr>
        </p:nvSpPr>
        <p:spPr>
          <a:xfrm>
            <a:off x="1088400" y="3401246"/>
            <a:ext cx="2015400" cy="8485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mn-lt"/>
              </a:rPr>
              <a:t>1 for the firm-year observations during/ after implementation of RPA</a:t>
            </a:r>
            <a:endParaRPr dirty="0">
              <a:latin typeface="+mn-lt"/>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POST*RPA</a:t>
            </a:r>
            <a:endParaRPr i="1" dirty="0">
              <a:latin typeface="+mn-lt"/>
            </a:endParaRPr>
          </a:p>
        </p:txBody>
      </p:sp>
      <p:sp>
        <p:nvSpPr>
          <p:cNvPr id="1278" name="Google Shape;1278;p104"/>
          <p:cNvSpPr txBox="1">
            <a:spLocks noGrp="1"/>
          </p:cNvSpPr>
          <p:nvPr>
            <p:ph type="subTitle" idx="6"/>
          </p:nvPr>
        </p:nvSpPr>
        <p:spPr>
          <a:xfrm>
            <a:off x="6055450" y="3539190"/>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mn-lt"/>
              </a:rPr>
              <a:t>Production of POST and RPA</a:t>
            </a:r>
            <a:endParaRPr dirty="0">
              <a:latin typeface="+mn-lt"/>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1"/>
                  </a:solidFill>
                  <a:latin typeface="+mn-lt"/>
                  <a:ea typeface="Vidaloka"/>
                  <a:cs typeface="Vidaloka"/>
                  <a:sym typeface="Vidaloka"/>
                </a:rPr>
                <a:t>01</a:t>
              </a:r>
              <a:endParaRPr sz="3500" dirty="0">
                <a:solidFill>
                  <a:schemeClr val="accent1"/>
                </a:solidFill>
                <a:latin typeface="+mn-lt"/>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mn-lt"/>
                  <a:ea typeface="Vidaloka"/>
                  <a:cs typeface="Vidaloka"/>
                  <a:sym typeface="Vidaloka"/>
                </a:rPr>
                <a:t>02</a:t>
              </a:r>
              <a:endParaRPr sz="3500">
                <a:solidFill>
                  <a:schemeClr val="accent1"/>
                </a:solidFill>
                <a:latin typeface="+mn-lt"/>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mn-lt"/>
                  <a:ea typeface="Vidaloka"/>
                  <a:cs typeface="Vidaloka"/>
                  <a:sym typeface="Vidaloka"/>
                </a:rPr>
                <a:t>03</a:t>
              </a:r>
              <a:endParaRPr sz="3500">
                <a:solidFill>
                  <a:schemeClr val="accent1"/>
                </a:solidFill>
                <a:latin typeface="+mn-lt"/>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mn-lt"/>
              </a:rPr>
              <a:t>Main Interest Variables</a:t>
            </a:r>
            <a:endParaRPr dirty="0">
              <a:latin typeface="+mn-lt"/>
            </a:endParaRPr>
          </a:p>
        </p:txBody>
      </p:sp>
      <p:sp>
        <p:nvSpPr>
          <p:cNvPr id="2" name="矩形 1">
            <a:extLst>
              <a:ext uri="{FF2B5EF4-FFF2-40B4-BE49-F238E27FC236}">
                <a16:creationId xmlns:a16="http://schemas.microsoft.com/office/drawing/2014/main" id="{BCE5307B-F0EE-3F31-7864-E17A6CF07514}"/>
              </a:ext>
            </a:extLst>
          </p:cNvPr>
          <p:cNvSpPr/>
          <p:nvPr/>
        </p:nvSpPr>
        <p:spPr>
          <a:xfrm>
            <a:off x="3513359" y="1365813"/>
            <a:ext cx="4809984" cy="29399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07895CD9-1D56-F9BE-CE84-3EF02477A3D5}"/>
              </a:ext>
            </a:extLst>
          </p:cNvPr>
          <p:cNvSpPr txBox="1"/>
          <p:nvPr/>
        </p:nvSpPr>
        <p:spPr>
          <a:xfrm>
            <a:off x="4670221" y="4346093"/>
            <a:ext cx="4473779" cy="307777"/>
          </a:xfrm>
          <a:prstGeom prst="rect">
            <a:avLst/>
          </a:prstGeom>
          <a:noFill/>
        </p:spPr>
        <p:txBody>
          <a:bodyPr wrap="square" rtlCol="0">
            <a:spAutoFit/>
          </a:bodyPr>
          <a:lstStyle/>
          <a:p>
            <a:r>
              <a:rPr lang="en-US" altLang="zh-TW" dirty="0">
                <a:latin typeface="+mn-lt"/>
              </a:rPr>
              <a:t>For the models with matched control group</a:t>
            </a:r>
            <a:endParaRPr lang="zh-TW" altLang="en-US" dirty="0">
              <a:latin typeface="+mn-lt"/>
            </a:endParaRPr>
          </a:p>
        </p:txBody>
      </p:sp>
    </p:spTree>
    <p:extLst>
      <p:ext uri="{BB962C8B-B14F-4D97-AF65-F5344CB8AC3E}">
        <p14:creationId xmlns:p14="http://schemas.microsoft.com/office/powerpoint/2010/main" val="71119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EB2C80D-D190-B32B-C53B-AD914D9A28E2}"/>
              </a:ext>
            </a:extLst>
          </p:cNvPr>
          <p:cNvSpPr>
            <a:spLocks noGrp="1"/>
          </p:cNvSpPr>
          <p:nvPr>
            <p:ph type="title"/>
          </p:nvPr>
        </p:nvSpPr>
        <p:spPr>
          <a:xfrm>
            <a:off x="1343430" y="422165"/>
            <a:ext cx="5679900" cy="572700"/>
          </a:xfrm>
        </p:spPr>
        <p:txBody>
          <a:bodyPr/>
          <a:lstStyle/>
          <a:p>
            <a:r>
              <a:rPr lang="en-US" altLang="zh-TW" sz="2400" dirty="0">
                <a:latin typeface="+mj-lt"/>
              </a:rPr>
              <a:t>Empirical Models-Within Treatment Group</a:t>
            </a:r>
            <a:endParaRPr lang="zh-TW" altLang="en-US" sz="2400" dirty="0">
              <a:latin typeface="+mj-lt"/>
            </a:endParaRPr>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01BFEF69-8290-3E83-6FEA-05E07038B7C6}"/>
                  </a:ext>
                </a:extLst>
              </p:cNvPr>
              <p:cNvSpPr txBox="1"/>
              <p:nvPr/>
            </p:nvSpPr>
            <p:spPr>
              <a:xfrm>
                <a:off x="698821" y="1444881"/>
                <a:ext cx="7606014" cy="1181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1800" i="0" smtClean="0">
                          <a:latin typeface="Cambria Math" panose="02040503050406030204" pitchFamily="18" charset="0"/>
                        </a:rPr>
                        <m:t> </m:t>
                      </m:r>
                      <m:r>
                        <a:rPr lang="zh-TW" altLang="en-US" sz="1800" i="1">
                          <a:latin typeface="Cambria Math" panose="02040503050406030204" pitchFamily="18" charset="0"/>
                        </a:rPr>
                        <m:t>𝐴𝐵𝑆𝐷𝐴</m:t>
                      </m:r>
                      <m:r>
                        <a:rPr lang="zh-TW" altLang="en-US" sz="1800" i="0">
                          <a:latin typeface="Cambria Math" panose="02040503050406030204" pitchFamily="18" charset="0"/>
                        </a:rPr>
                        <m:t>= </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0</m:t>
                          </m:r>
                        </m:sub>
                      </m:sSub>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1</m:t>
                          </m:r>
                        </m:sub>
                      </m:sSub>
                      <m:r>
                        <a:rPr lang="zh-TW" altLang="en-US" sz="1800" i="1">
                          <a:latin typeface="Cambria Math" panose="02040503050406030204" pitchFamily="18" charset="0"/>
                        </a:rPr>
                        <m:t>𝑅𝑀</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2</m:t>
                          </m:r>
                        </m:sub>
                      </m:sSub>
                      <m:r>
                        <a:rPr lang="zh-TW" altLang="en-US" sz="1800" b="1" i="1" smtClean="0">
                          <a:solidFill>
                            <a:srgbClr val="FF0000"/>
                          </a:solidFill>
                          <a:latin typeface="Cambria Math" panose="02040503050406030204" pitchFamily="18" charset="0"/>
                        </a:rPr>
                        <m:t>𝑷𝑶𝑺𝑻</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3</m:t>
                          </m:r>
                        </m:sub>
                      </m:sSub>
                      <m:r>
                        <a:rPr lang="zh-TW" altLang="en-US" sz="1800" i="1">
                          <a:latin typeface="Cambria Math" panose="02040503050406030204" pitchFamily="18" charset="0"/>
                        </a:rPr>
                        <m:t>𝐿𝐸𝑉</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4</m:t>
                          </m:r>
                        </m:sub>
                      </m:sSub>
                      <m:r>
                        <a:rPr lang="zh-TW" altLang="en-US" sz="1800" i="1">
                          <a:latin typeface="Cambria Math" panose="02040503050406030204" pitchFamily="18" charset="0"/>
                        </a:rPr>
                        <m:t>𝑂𝐶𝐹</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5</m:t>
                          </m:r>
                        </m:sub>
                      </m:sSub>
                      <m:r>
                        <a:rPr lang="zh-TW" altLang="en-US" sz="1800" i="1">
                          <a:latin typeface="Cambria Math" panose="02040503050406030204" pitchFamily="18" charset="0"/>
                        </a:rPr>
                        <m:t>𝑀𝑇𝐵</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6</m:t>
                          </m:r>
                        </m:sub>
                      </m:sSub>
                      <m:r>
                        <a:rPr lang="zh-TW" altLang="en-US" sz="1800" i="1">
                          <a:latin typeface="Cambria Math" panose="02040503050406030204" pitchFamily="18" charset="0"/>
                        </a:rPr>
                        <m:t>𝑀𝑆</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7</m:t>
                          </m:r>
                        </m:sub>
                      </m:sSub>
                      <m:r>
                        <a:rPr lang="zh-TW" altLang="en-US" sz="1800" i="1">
                          <a:latin typeface="Cambria Math" panose="02040503050406030204" pitchFamily="18" charset="0"/>
                        </a:rPr>
                        <m:t>𝐼𝑁𝑆𝑇</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8</m:t>
                          </m:r>
                        </m:sub>
                      </m:sSub>
                      <m:r>
                        <a:rPr lang="zh-TW" altLang="en-US" sz="1800" i="1">
                          <a:latin typeface="Cambria Math" panose="02040503050406030204" pitchFamily="18" charset="0"/>
                        </a:rPr>
                        <m:t>𝐶𝑌𝐶𝐿𝐸</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9</m:t>
                          </m:r>
                        </m:sub>
                      </m:sSub>
                      <m:r>
                        <a:rPr lang="zh-TW" altLang="en-US" sz="1800" i="1">
                          <a:latin typeface="Cambria Math" panose="02040503050406030204" pitchFamily="18" charset="0"/>
                        </a:rPr>
                        <m:t>𝑁𝑂𝐴</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10</m:t>
                          </m:r>
                        </m:sub>
                      </m:sSub>
                      <m:r>
                        <a:rPr lang="zh-TW" altLang="en-US" sz="1800" i="1">
                          <a:latin typeface="Cambria Math" panose="02040503050406030204" pitchFamily="18" charset="0"/>
                        </a:rPr>
                        <m:t>𝑍𝑆𝐶𝑂𝑅𝐸</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11</m:t>
                          </m:r>
                        </m:sub>
                      </m:sSub>
                      <m:r>
                        <a:rPr lang="zh-TW" altLang="en-US" sz="1800" i="1">
                          <a:latin typeface="Cambria Math" panose="02040503050406030204" pitchFamily="18" charset="0"/>
                        </a:rPr>
                        <m:t>𝐶𝐿</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12</m:t>
                          </m:r>
                        </m:sub>
                      </m:sSub>
                      <m:r>
                        <a:rPr lang="zh-TW" altLang="en-US" sz="1800" i="1">
                          <a:latin typeface="Cambria Math" panose="02040503050406030204" pitchFamily="18" charset="0"/>
                        </a:rPr>
                        <m:t>𝐴𝐷𝐽𝑅𝑂𝐴</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13</m:t>
                          </m:r>
                        </m:sub>
                      </m:sSub>
                      <m:r>
                        <a:rPr lang="zh-TW" altLang="en-US" sz="1800" i="1">
                          <a:latin typeface="Cambria Math" panose="02040503050406030204" pitchFamily="18" charset="0"/>
                        </a:rPr>
                        <m:t>𝐴𝐷𝐽𝑅𝑂𝐴</m:t>
                      </m:r>
                      <m:r>
                        <m:rPr>
                          <m:lit/>
                        </m:rPr>
                        <a:rPr lang="zh-TW" altLang="en-US" sz="1800" i="0">
                          <a:latin typeface="Cambria Math" panose="02040503050406030204" pitchFamily="18" charset="0"/>
                        </a:rPr>
                        <m:t>_</m:t>
                      </m:r>
                      <m:r>
                        <a:rPr lang="zh-TW" altLang="en-US" sz="1800" i="1">
                          <a:latin typeface="Cambria Math" panose="02040503050406030204" pitchFamily="18" charset="0"/>
                        </a:rPr>
                        <m:t>𝑠𝑞</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14</m:t>
                          </m:r>
                        </m:sub>
                      </m:sSub>
                      <m:r>
                        <a:rPr lang="zh-TW" altLang="en-US" sz="1800" i="1">
                          <a:latin typeface="Cambria Math" panose="02040503050406030204" pitchFamily="18" charset="0"/>
                        </a:rPr>
                        <m:t>𝑆𝐼𝑍𝐸</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15</m:t>
                          </m:r>
                        </m:sub>
                      </m:sSub>
                      <m:r>
                        <a:rPr lang="zh-TW" altLang="en-US" sz="1800" i="1" smtClean="0">
                          <a:solidFill>
                            <a:srgbClr val="7030A0"/>
                          </a:solidFill>
                          <a:latin typeface="Cambria Math" panose="02040503050406030204" pitchFamily="18" charset="0"/>
                        </a:rPr>
                        <m:t>𝐵𝐼𝐺</m:t>
                      </m:r>
                      <m:r>
                        <a:rPr lang="zh-TW" altLang="en-US" sz="1800" i="0">
                          <a:solidFill>
                            <a:srgbClr val="7030A0"/>
                          </a:solidFill>
                          <a:latin typeface="Cambria Math" panose="02040503050406030204" pitchFamily="18" charset="0"/>
                        </a:rPr>
                        <m:t>4</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0">
                              <a:latin typeface="Cambria Math" panose="02040503050406030204" pitchFamily="18" charset="0"/>
                            </a:rPr>
                            <m:t>16</m:t>
                          </m:r>
                        </m:sub>
                      </m:sSub>
                      <m:r>
                        <a:rPr lang="zh-TW" altLang="en-US" sz="1800" i="1">
                          <a:latin typeface="Cambria Math" panose="02040503050406030204" pitchFamily="18" charset="0"/>
                        </a:rPr>
                        <m:t>𝑌𝐸𝐴𝑅</m:t>
                      </m:r>
                      <m:r>
                        <a:rPr lang="zh-TW" altLang="en-US" sz="1800" i="0">
                          <a:latin typeface="Cambria Math" panose="02040503050406030204" pitchFamily="18" charset="0"/>
                        </a:rPr>
                        <m:t>+</m:t>
                      </m:r>
                      <m:sSub>
                        <m:sSubPr>
                          <m:ctrlPr>
                            <a:rPr lang="zh-TW" altLang="en-US" sz="1800" i="1">
                              <a:solidFill>
                                <a:srgbClr val="836967"/>
                              </a:solidFill>
                              <a:latin typeface="Cambria Math" panose="02040503050406030204" pitchFamily="18" charset="0"/>
                            </a:rPr>
                          </m:ctrlPr>
                        </m:sSubPr>
                        <m:e>
                          <m:r>
                            <a:rPr lang="zh-TW" altLang="en-US" sz="1800" i="1">
                              <a:latin typeface="Cambria Math" panose="02040503050406030204" pitchFamily="18" charset="0"/>
                            </a:rPr>
                            <m:t>𝜀</m:t>
                          </m:r>
                        </m:e>
                        <m:sub>
                          <m:r>
                            <a:rPr lang="zh-TW" altLang="en-US" sz="1800" i="1">
                              <a:latin typeface="Cambria Math" panose="02040503050406030204" pitchFamily="18" charset="0"/>
                            </a:rPr>
                            <m:t>𝑡</m:t>
                          </m:r>
                        </m:sub>
                      </m:sSub>
                      <m:r>
                        <a:rPr lang="zh-TW" altLang="en-US" sz="1800" i="0">
                          <a:latin typeface="Cambria Math" panose="02040503050406030204" pitchFamily="18" charset="0"/>
                        </a:rPr>
                        <m:t>;</m:t>
                      </m:r>
                    </m:oMath>
                  </m:oMathPara>
                </a14:m>
                <a:endParaRPr lang="zh-TW" altLang="en-US" sz="1800" dirty="0"/>
              </a:p>
            </p:txBody>
          </p:sp>
        </mc:Choice>
        <mc:Fallback>
          <p:sp>
            <p:nvSpPr>
              <p:cNvPr id="8" name="文字方塊 7">
                <a:extLst>
                  <a:ext uri="{FF2B5EF4-FFF2-40B4-BE49-F238E27FC236}">
                    <a16:creationId xmlns:a16="http://schemas.microsoft.com/office/drawing/2014/main" id="{01BFEF69-8290-3E83-6FEA-05E07038B7C6}"/>
                  </a:ext>
                </a:extLst>
              </p:cNvPr>
              <p:cNvSpPr txBox="1">
                <a:spLocks noRot="1" noChangeAspect="1" noMove="1" noResize="1" noEditPoints="1" noAdjustHandles="1" noChangeArrowheads="1" noChangeShapeType="1" noTextEdit="1"/>
              </p:cNvSpPr>
              <p:nvPr/>
            </p:nvSpPr>
            <p:spPr>
              <a:xfrm>
                <a:off x="698821" y="1444881"/>
                <a:ext cx="7606014" cy="1181285"/>
              </a:xfrm>
              <a:prstGeom prst="rect">
                <a:avLst/>
              </a:prstGeom>
              <a:blipFill>
                <a:blip r:embed="rId2"/>
                <a:stretch>
                  <a:fillRect b="-309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73C24D7D-B221-97B7-8CB1-048029A49D57}"/>
                  </a:ext>
                </a:extLst>
              </p:cNvPr>
              <p:cNvSpPr txBox="1"/>
              <p:nvPr/>
            </p:nvSpPr>
            <p:spPr>
              <a:xfrm>
                <a:off x="698821" y="2765062"/>
                <a:ext cx="7281922" cy="1181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1800" i="1">
                          <a:latin typeface="Cambria Math" panose="02040503050406030204" pitchFamily="18" charset="0"/>
                        </a:rPr>
                        <m:t>𝑅𝑀𝑃𝑅𝑂𝑋𝐼𝐸𝑆</m:t>
                      </m:r>
                      <m:r>
                        <a:rPr lang="zh-TW" altLang="en-US" sz="1800" i="1">
                          <a:latin typeface="Cambria Math" panose="02040503050406030204" pitchFamily="18" charset="0"/>
                        </a:rPr>
                        <m:t>= </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0</m:t>
                          </m:r>
                        </m:sub>
                      </m:sSub>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1</m:t>
                          </m:r>
                        </m:sub>
                      </m:sSub>
                      <m:r>
                        <a:rPr lang="zh-TW" altLang="en-US" sz="1800" i="1">
                          <a:latin typeface="Cambria Math" panose="02040503050406030204" pitchFamily="18" charset="0"/>
                        </a:rPr>
                        <m:t>𝐴𝐵𝑆𝐷𝐴</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2</m:t>
                          </m:r>
                        </m:sub>
                      </m:sSub>
                      <m:r>
                        <a:rPr lang="zh-TW" altLang="en-US" sz="1800" b="1" i="1" smtClean="0">
                          <a:solidFill>
                            <a:srgbClr val="FF0000"/>
                          </a:solidFill>
                          <a:latin typeface="Cambria Math" panose="02040503050406030204" pitchFamily="18" charset="0"/>
                        </a:rPr>
                        <m:t>𝑷𝑶𝑺𝑻</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3</m:t>
                          </m:r>
                        </m:sub>
                      </m:sSub>
                      <m:r>
                        <a:rPr lang="zh-TW" altLang="en-US" sz="1800" i="1">
                          <a:latin typeface="Cambria Math" panose="02040503050406030204" pitchFamily="18" charset="0"/>
                        </a:rPr>
                        <m:t>𝐿𝐸𝑉</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4</m:t>
                          </m:r>
                        </m:sub>
                      </m:sSub>
                      <m:r>
                        <a:rPr lang="zh-TW" altLang="en-US" sz="1800" i="1">
                          <a:latin typeface="Cambria Math" panose="02040503050406030204" pitchFamily="18" charset="0"/>
                        </a:rPr>
                        <m:t>𝑂𝐶𝐹</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5</m:t>
                          </m:r>
                        </m:sub>
                      </m:sSub>
                      <m:r>
                        <a:rPr lang="zh-TW" altLang="en-US" sz="1800" i="1">
                          <a:latin typeface="Cambria Math" panose="02040503050406030204" pitchFamily="18" charset="0"/>
                        </a:rPr>
                        <m:t>𝑀𝑇𝐵</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6</m:t>
                          </m:r>
                        </m:sub>
                      </m:sSub>
                      <m:r>
                        <a:rPr lang="zh-TW" altLang="en-US" sz="1800" i="1">
                          <a:latin typeface="Cambria Math" panose="02040503050406030204" pitchFamily="18" charset="0"/>
                        </a:rPr>
                        <m:t>𝑀𝑆</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7</m:t>
                          </m:r>
                        </m:sub>
                      </m:sSub>
                      <m:r>
                        <a:rPr lang="zh-TW" altLang="en-US" sz="1800" i="1">
                          <a:latin typeface="Cambria Math" panose="02040503050406030204" pitchFamily="18" charset="0"/>
                        </a:rPr>
                        <m:t>𝐼𝑁𝑆𝑇</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8</m:t>
                          </m:r>
                        </m:sub>
                      </m:sSub>
                      <m:r>
                        <a:rPr lang="zh-TW" altLang="en-US" sz="1800" i="1">
                          <a:latin typeface="Cambria Math" panose="02040503050406030204" pitchFamily="18" charset="0"/>
                        </a:rPr>
                        <m:t>𝐶𝑌𝐶𝐿𝐸</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9</m:t>
                          </m:r>
                        </m:sub>
                      </m:sSub>
                      <m:r>
                        <a:rPr lang="zh-TW" altLang="en-US" sz="1800" i="1">
                          <a:latin typeface="Cambria Math" panose="02040503050406030204" pitchFamily="18" charset="0"/>
                        </a:rPr>
                        <m:t>𝑁𝑂𝐴</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10</m:t>
                          </m:r>
                        </m:sub>
                      </m:sSub>
                      <m:r>
                        <a:rPr lang="zh-TW" altLang="en-US" sz="1800" i="1">
                          <a:latin typeface="Cambria Math" panose="02040503050406030204" pitchFamily="18" charset="0"/>
                        </a:rPr>
                        <m:t>𝑍𝑆𝐶𝑂𝑅𝐸</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11</m:t>
                          </m:r>
                        </m:sub>
                      </m:sSub>
                      <m:r>
                        <a:rPr lang="zh-TW" altLang="en-US" sz="1800" i="1">
                          <a:latin typeface="Cambria Math" panose="02040503050406030204" pitchFamily="18" charset="0"/>
                        </a:rPr>
                        <m:t>𝐶𝐿</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12</m:t>
                          </m:r>
                        </m:sub>
                      </m:sSub>
                      <m:r>
                        <a:rPr lang="zh-TW" altLang="en-US" sz="1800" i="1">
                          <a:latin typeface="Cambria Math" panose="02040503050406030204" pitchFamily="18" charset="0"/>
                        </a:rPr>
                        <m:t>𝐴𝐷𝐽𝑅𝑂𝐴</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13</m:t>
                          </m:r>
                        </m:sub>
                      </m:sSub>
                      <m:r>
                        <a:rPr lang="zh-TW" altLang="en-US" sz="1800" i="1">
                          <a:latin typeface="Cambria Math" panose="02040503050406030204" pitchFamily="18" charset="0"/>
                        </a:rPr>
                        <m:t>𝐴𝐷𝐽𝑅𝑂𝐴</m:t>
                      </m:r>
                      <m:r>
                        <m:rPr>
                          <m:lit/>
                        </m:rPr>
                        <a:rPr lang="zh-TW" altLang="en-US" sz="1800" i="1">
                          <a:latin typeface="Cambria Math" panose="02040503050406030204" pitchFamily="18" charset="0"/>
                        </a:rPr>
                        <m:t>_</m:t>
                      </m:r>
                      <m:r>
                        <a:rPr lang="zh-TW" altLang="en-US" sz="1800" i="1">
                          <a:latin typeface="Cambria Math" panose="02040503050406030204" pitchFamily="18" charset="0"/>
                        </a:rPr>
                        <m:t>𝑠𝑞</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14</m:t>
                          </m:r>
                        </m:sub>
                      </m:sSub>
                      <m:r>
                        <a:rPr lang="zh-TW" altLang="en-US" sz="1800" i="1">
                          <a:latin typeface="Cambria Math" panose="02040503050406030204" pitchFamily="18" charset="0"/>
                        </a:rPr>
                        <m:t>𝑆𝐼𝑍𝐸</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15</m:t>
                          </m:r>
                        </m:sub>
                      </m:sSub>
                      <m:r>
                        <a:rPr lang="zh-TW" altLang="en-US" sz="1800" i="1" smtClean="0">
                          <a:solidFill>
                            <a:srgbClr val="7030A0"/>
                          </a:solidFill>
                          <a:latin typeface="Cambria Math" panose="02040503050406030204" pitchFamily="18" charset="0"/>
                        </a:rPr>
                        <m:t>𝑅𝐷</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16</m:t>
                          </m:r>
                        </m:sub>
                      </m:sSub>
                      <m:r>
                        <a:rPr lang="zh-TW" altLang="en-US" sz="1800" i="1" smtClean="0">
                          <a:solidFill>
                            <a:srgbClr val="7030A0"/>
                          </a:solidFill>
                          <a:latin typeface="Cambria Math" panose="02040503050406030204" pitchFamily="18" charset="0"/>
                        </a:rPr>
                        <m:t>𝐴𝐷𝑉</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𝛼</m:t>
                          </m:r>
                        </m:e>
                        <m:sub>
                          <m:r>
                            <a:rPr lang="zh-TW" altLang="en-US" sz="1800" i="1">
                              <a:latin typeface="Cambria Math" panose="02040503050406030204" pitchFamily="18" charset="0"/>
                            </a:rPr>
                            <m:t>17</m:t>
                          </m:r>
                        </m:sub>
                      </m:sSub>
                      <m:r>
                        <a:rPr lang="zh-TW" altLang="en-US" sz="1800" i="1">
                          <a:latin typeface="Cambria Math" panose="02040503050406030204" pitchFamily="18" charset="0"/>
                        </a:rPr>
                        <m:t>𝑌𝐸𝐴𝑅</m:t>
                      </m:r>
                      <m:r>
                        <a:rPr lang="zh-TW" altLang="en-US" sz="1800" i="1">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𝜀</m:t>
                          </m:r>
                        </m:e>
                        <m:sub>
                          <m:r>
                            <a:rPr lang="zh-TW" altLang="en-US" sz="1800" i="1">
                              <a:latin typeface="Cambria Math" panose="02040503050406030204" pitchFamily="18" charset="0"/>
                            </a:rPr>
                            <m:t>𝑡</m:t>
                          </m:r>
                        </m:sub>
                      </m:sSub>
                      <m:r>
                        <a:rPr lang="zh-TW" altLang="en-US" sz="1800" i="1">
                          <a:latin typeface="Cambria Math" panose="02040503050406030204" pitchFamily="18" charset="0"/>
                        </a:rPr>
                        <m:t>;</m:t>
                      </m:r>
                    </m:oMath>
                  </m:oMathPara>
                </a14:m>
                <a:endParaRPr lang="zh-TW" altLang="en-US" sz="1800" i="1" dirty="0">
                  <a:latin typeface="Cambria Math" panose="02040503050406030204" pitchFamily="18" charset="0"/>
                </a:endParaRPr>
              </a:p>
            </p:txBody>
          </p:sp>
        </mc:Choice>
        <mc:Fallback>
          <p:sp>
            <p:nvSpPr>
              <p:cNvPr id="10" name="文字方塊 9">
                <a:extLst>
                  <a:ext uri="{FF2B5EF4-FFF2-40B4-BE49-F238E27FC236}">
                    <a16:creationId xmlns:a16="http://schemas.microsoft.com/office/drawing/2014/main" id="{73C24D7D-B221-97B7-8CB1-048029A49D57}"/>
                  </a:ext>
                </a:extLst>
              </p:cNvPr>
              <p:cNvSpPr txBox="1">
                <a:spLocks noRot="1" noChangeAspect="1" noMove="1" noResize="1" noEditPoints="1" noAdjustHandles="1" noChangeArrowheads="1" noChangeShapeType="1" noTextEdit="1"/>
              </p:cNvSpPr>
              <p:nvPr/>
            </p:nvSpPr>
            <p:spPr>
              <a:xfrm>
                <a:off x="698821" y="2765062"/>
                <a:ext cx="7281922" cy="1181285"/>
              </a:xfrm>
              <a:prstGeom prst="rect">
                <a:avLst/>
              </a:prstGeom>
              <a:blipFill>
                <a:blip r:embed="rId3"/>
                <a:stretch>
                  <a:fillRect b="-3109"/>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3F9C402F-525A-321C-1C62-46CDCDE04507}"/>
              </a:ext>
            </a:extLst>
          </p:cNvPr>
          <p:cNvSpPr txBox="1"/>
          <p:nvPr/>
        </p:nvSpPr>
        <p:spPr>
          <a:xfrm>
            <a:off x="4431658" y="4340397"/>
            <a:ext cx="4812174" cy="380938"/>
          </a:xfrm>
          <a:prstGeom prst="rect">
            <a:avLst/>
          </a:prstGeom>
          <a:noFill/>
        </p:spPr>
        <p:txBody>
          <a:bodyPr wrap="square">
            <a:spAutoFit/>
          </a:bodyPr>
          <a:lstStyle/>
          <a:p>
            <a:pPr marL="629920">
              <a:lnSpc>
                <a:spcPct val="150000"/>
              </a:lnSpc>
            </a:pPr>
            <a:r>
              <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rPr>
              <a:t>where RMPROXIES are </a:t>
            </a:r>
            <a:r>
              <a:rPr lang="en-US" altLang="zh-TW" sz="1400" i="1" kern="100" dirty="0">
                <a:effectLst/>
                <a:latin typeface="Times New Roman" panose="02020603050405020304" pitchFamily="18" charset="0"/>
                <a:ea typeface="新細明體" panose="02020500000000000000" pitchFamily="18" charset="-120"/>
                <a:cs typeface="Times New Roman" panose="02020603050405020304" pitchFamily="18" charset="0"/>
              </a:rPr>
              <a:t>ABEXP</a:t>
            </a:r>
            <a:r>
              <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400" i="1" kern="100" dirty="0">
                <a:effectLst/>
                <a:latin typeface="Times New Roman" panose="02020603050405020304" pitchFamily="18" charset="0"/>
                <a:ea typeface="新細明體" panose="02020500000000000000" pitchFamily="18" charset="-120"/>
                <a:cs typeface="Times New Roman" panose="02020603050405020304" pitchFamily="18" charset="0"/>
              </a:rPr>
              <a:t>ABPROD</a:t>
            </a:r>
            <a:r>
              <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rPr>
              <a:t>, and </a:t>
            </a:r>
            <a:r>
              <a:rPr lang="en-US" altLang="zh-TW" sz="1400" i="1" kern="100" dirty="0">
                <a:effectLst/>
                <a:latin typeface="Times New Roman" panose="02020603050405020304" pitchFamily="18" charset="0"/>
                <a:ea typeface="新細明體" panose="02020500000000000000" pitchFamily="18" charset="-120"/>
                <a:cs typeface="Times New Roman" panose="02020603050405020304" pitchFamily="18" charset="0"/>
              </a:rPr>
              <a:t>RM</a:t>
            </a:r>
            <a:r>
              <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rPr>
              <a:t>.</a:t>
            </a:r>
            <a:endParaRPr lang="zh-TW" alt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64850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EB2C80D-D190-B32B-C53B-AD914D9A28E2}"/>
              </a:ext>
            </a:extLst>
          </p:cNvPr>
          <p:cNvSpPr>
            <a:spLocks noGrp="1"/>
          </p:cNvSpPr>
          <p:nvPr>
            <p:ph type="title"/>
          </p:nvPr>
        </p:nvSpPr>
        <p:spPr>
          <a:xfrm>
            <a:off x="1343430" y="422165"/>
            <a:ext cx="5679900" cy="572700"/>
          </a:xfrm>
        </p:spPr>
        <p:txBody>
          <a:bodyPr/>
          <a:lstStyle/>
          <a:p>
            <a:r>
              <a:rPr lang="en-US" altLang="zh-TW" sz="2400" dirty="0">
                <a:latin typeface="+mj-lt"/>
              </a:rPr>
              <a:t>Empirical Models-Matched Control Group</a:t>
            </a:r>
            <a:endParaRPr lang="zh-TW" altLang="en-US" sz="2400" dirty="0">
              <a:latin typeface="+mj-lt"/>
            </a:endParaRPr>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01BFEF69-8290-3E83-6FEA-05E07038B7C6}"/>
                  </a:ext>
                </a:extLst>
              </p:cNvPr>
              <p:cNvSpPr txBox="1"/>
              <p:nvPr/>
            </p:nvSpPr>
            <p:spPr>
              <a:xfrm>
                <a:off x="698821" y="1390465"/>
                <a:ext cx="7698612" cy="1181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1">
                          <a:latin typeface="Cambria Math" panose="02040503050406030204" pitchFamily="18" charset="0"/>
                        </a:rPr>
                        <m:t>𝐴𝐵𝑆𝐷𝐴</m:t>
                      </m:r>
                      <m:r>
                        <a:rPr lang="en-US" altLang="zh-TW" sz="1800" i="1">
                          <a:latin typeface="Cambria Math" panose="02040503050406030204" pitchFamily="18" charset="0"/>
                        </a:rPr>
                        <m:t>=  </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0</m:t>
                          </m:r>
                        </m:sub>
                      </m:sSub>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m:t>
                          </m:r>
                        </m:sub>
                      </m:sSub>
                      <m:r>
                        <a:rPr lang="en-US" altLang="zh-TW" sz="1800" i="1">
                          <a:latin typeface="Cambria Math" panose="02040503050406030204" pitchFamily="18" charset="0"/>
                        </a:rPr>
                        <m:t>𝑅𝑀</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2</m:t>
                          </m:r>
                        </m:sub>
                      </m:sSub>
                      <m:r>
                        <a:rPr lang="en-US" altLang="zh-TW" sz="1800" b="1" i="1" smtClean="0">
                          <a:solidFill>
                            <a:srgbClr val="FF0000"/>
                          </a:solidFill>
                          <a:latin typeface="Cambria Math" panose="02040503050406030204" pitchFamily="18" charset="0"/>
                        </a:rPr>
                        <m:t>𝑷𝑶𝑺𝑻</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3</m:t>
                          </m:r>
                        </m:sub>
                      </m:sSub>
                      <m:r>
                        <a:rPr lang="en-US" altLang="zh-TW" sz="1800" i="1">
                          <a:latin typeface="Cambria Math" panose="02040503050406030204" pitchFamily="18" charset="0"/>
                        </a:rPr>
                        <m:t>𝑅𝑃𝐴</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4</m:t>
                          </m:r>
                        </m:sub>
                      </m:sSub>
                      <m:r>
                        <a:rPr lang="en-US" altLang="zh-TW" sz="1800" b="1" i="1" smtClean="0">
                          <a:solidFill>
                            <a:srgbClr val="FF0000"/>
                          </a:solidFill>
                          <a:latin typeface="Cambria Math" panose="02040503050406030204" pitchFamily="18" charset="0"/>
                        </a:rPr>
                        <m:t>𝑷𝑶𝑺𝑻</m:t>
                      </m:r>
                      <m:r>
                        <a:rPr lang="zh-TW" altLang="zh-TW" sz="1800" b="1" i="1">
                          <a:solidFill>
                            <a:srgbClr val="FF0000"/>
                          </a:solidFill>
                          <a:latin typeface="Cambria Math" panose="02040503050406030204" pitchFamily="18" charset="0"/>
                        </a:rPr>
                        <m:t>＊</m:t>
                      </m:r>
                      <m:r>
                        <a:rPr lang="en-US" altLang="zh-TW" sz="1800" b="1" i="1">
                          <a:solidFill>
                            <a:srgbClr val="FF0000"/>
                          </a:solidFill>
                          <a:latin typeface="Cambria Math" panose="02040503050406030204" pitchFamily="18" charset="0"/>
                        </a:rPr>
                        <m:t>𝑹𝑷𝑨</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5</m:t>
                          </m:r>
                        </m:sub>
                      </m:sSub>
                      <m:r>
                        <a:rPr lang="en-US" altLang="zh-TW" sz="1800" i="1">
                          <a:latin typeface="Cambria Math" panose="02040503050406030204" pitchFamily="18" charset="0"/>
                        </a:rPr>
                        <m:t>𝐿𝐸𝑉</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6</m:t>
                          </m:r>
                        </m:sub>
                      </m:sSub>
                      <m:r>
                        <a:rPr lang="en-US" altLang="zh-TW" sz="1800" i="1">
                          <a:latin typeface="Cambria Math" panose="02040503050406030204" pitchFamily="18" charset="0"/>
                        </a:rPr>
                        <m:t>𝑂𝐶𝐹</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7</m:t>
                          </m:r>
                        </m:sub>
                      </m:sSub>
                      <m:r>
                        <a:rPr lang="en-US" altLang="zh-TW" sz="1800" i="1">
                          <a:latin typeface="Cambria Math" panose="02040503050406030204" pitchFamily="18" charset="0"/>
                        </a:rPr>
                        <m:t>𝑀𝑇𝐵</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8</m:t>
                          </m:r>
                        </m:sub>
                      </m:sSub>
                      <m:r>
                        <a:rPr lang="en-US" altLang="zh-TW" sz="1800" i="1">
                          <a:latin typeface="Cambria Math" panose="02040503050406030204" pitchFamily="18" charset="0"/>
                        </a:rPr>
                        <m:t>𝑀𝑆</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9</m:t>
                          </m:r>
                        </m:sub>
                      </m:sSub>
                      <m:r>
                        <a:rPr lang="en-US" altLang="zh-TW" sz="1800" i="1">
                          <a:latin typeface="Cambria Math" panose="02040503050406030204" pitchFamily="18" charset="0"/>
                        </a:rPr>
                        <m:t>𝐼𝑁𝑆𝑇</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10</m:t>
                          </m:r>
                        </m:sub>
                      </m:sSub>
                      <m:r>
                        <a:rPr lang="en-US" altLang="zh-TW" sz="1800" i="1">
                          <a:latin typeface="Cambria Math" panose="02040503050406030204" pitchFamily="18" charset="0"/>
                        </a:rPr>
                        <m:t>𝐶𝑌𝐶𝐿𝐸</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11</m:t>
                          </m:r>
                        </m:sub>
                      </m:sSub>
                      <m:r>
                        <a:rPr lang="en-US" altLang="zh-TW" sz="1800" i="1">
                          <a:latin typeface="Cambria Math" panose="02040503050406030204" pitchFamily="18" charset="0"/>
                        </a:rPr>
                        <m:t>𝑁𝑂𝐴</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12</m:t>
                          </m:r>
                        </m:sub>
                      </m:sSub>
                      <m:r>
                        <a:rPr lang="en-US" altLang="zh-TW" sz="1800" i="1">
                          <a:latin typeface="Cambria Math" panose="02040503050406030204" pitchFamily="18" charset="0"/>
                        </a:rPr>
                        <m:t>𝑍𝑆𝐶𝑂𝑅𝐸</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13</m:t>
                          </m:r>
                        </m:sub>
                      </m:sSub>
                      <m:r>
                        <a:rPr lang="en-US" altLang="zh-TW" sz="1800" i="1">
                          <a:latin typeface="Cambria Math" panose="02040503050406030204" pitchFamily="18" charset="0"/>
                        </a:rPr>
                        <m:t>𝐶𝐿</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14</m:t>
                          </m:r>
                        </m:sub>
                      </m:sSub>
                      <m:r>
                        <a:rPr lang="en-US" altLang="zh-TW" sz="1800" i="1">
                          <a:latin typeface="Cambria Math" panose="02040503050406030204" pitchFamily="18" charset="0"/>
                        </a:rPr>
                        <m:t>𝐴𝐷𝐽𝑅𝑂𝐴</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15</m:t>
                          </m:r>
                        </m:sub>
                      </m:sSub>
                      <m:r>
                        <a:rPr lang="en-US" altLang="zh-TW" sz="1800" i="1">
                          <a:latin typeface="Cambria Math" panose="02040503050406030204" pitchFamily="18" charset="0"/>
                        </a:rPr>
                        <m:t>𝐴𝐷𝐽𝑅𝑂𝐴</m:t>
                      </m:r>
                      <m:r>
                        <a:rPr lang="en-US" altLang="zh-TW" sz="1800" i="1">
                          <a:latin typeface="Cambria Math" panose="02040503050406030204" pitchFamily="18" charset="0"/>
                        </a:rPr>
                        <m:t>_</m:t>
                      </m:r>
                      <m:r>
                        <a:rPr lang="en-US" altLang="zh-TW" sz="1800" i="1">
                          <a:latin typeface="Cambria Math" panose="02040503050406030204" pitchFamily="18" charset="0"/>
                        </a:rPr>
                        <m:t>𝑠𝑞</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16</m:t>
                          </m:r>
                        </m:sub>
                      </m:sSub>
                      <m:r>
                        <a:rPr lang="en-US" altLang="zh-TW" sz="1800" i="1">
                          <a:latin typeface="Cambria Math" panose="02040503050406030204" pitchFamily="18" charset="0"/>
                        </a:rPr>
                        <m:t>𝑆𝐼𝑍𝐸</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17</m:t>
                          </m:r>
                        </m:sub>
                      </m:sSub>
                      <m:r>
                        <a:rPr lang="en-US" altLang="zh-TW" sz="1800" i="1" smtClean="0">
                          <a:solidFill>
                            <a:srgbClr val="7030A0"/>
                          </a:solidFill>
                          <a:latin typeface="Cambria Math" panose="02040503050406030204" pitchFamily="18" charset="0"/>
                        </a:rPr>
                        <m:t>𝐵𝐼𝐺</m:t>
                      </m:r>
                      <m:r>
                        <a:rPr lang="en-US" altLang="zh-TW" sz="1800" i="1" smtClean="0">
                          <a:solidFill>
                            <a:srgbClr val="7030A0"/>
                          </a:solidFill>
                          <a:latin typeface="Cambria Math" panose="02040503050406030204" pitchFamily="18" charset="0"/>
                        </a:rPr>
                        <m:t>4+</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18</m:t>
                          </m:r>
                        </m:sub>
                      </m:sSub>
                      <m:r>
                        <a:rPr lang="en-US" altLang="zh-TW" sz="1800" i="1">
                          <a:latin typeface="Cambria Math" panose="02040503050406030204" pitchFamily="18" charset="0"/>
                        </a:rPr>
                        <m:t>𝑌𝐸𝐴𝑅</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𝜀</m:t>
                          </m:r>
                        </m:e>
                        <m:sub>
                          <m:r>
                            <a:rPr lang="en-US" altLang="zh-TW" sz="1800" i="1">
                              <a:latin typeface="Cambria Math" panose="02040503050406030204" pitchFamily="18" charset="0"/>
                            </a:rPr>
                            <m:t>𝑡</m:t>
                          </m:r>
                        </m:sub>
                      </m:sSub>
                      <m:r>
                        <a:rPr lang="en-US" altLang="zh-TW" sz="1800" i="1">
                          <a:latin typeface="Cambria Math" panose="02040503050406030204" pitchFamily="18" charset="0"/>
                        </a:rPr>
                        <m:t>;</m:t>
                      </m:r>
                    </m:oMath>
                  </m:oMathPara>
                </a14:m>
                <a:endParaRPr lang="zh-TW" altLang="en-US" sz="1800" i="1" dirty="0">
                  <a:latin typeface="Cambria Math" panose="02040503050406030204" pitchFamily="18" charset="0"/>
                </a:endParaRPr>
              </a:p>
            </p:txBody>
          </p:sp>
        </mc:Choice>
        <mc:Fallback>
          <p:sp>
            <p:nvSpPr>
              <p:cNvPr id="8" name="文字方塊 7">
                <a:extLst>
                  <a:ext uri="{FF2B5EF4-FFF2-40B4-BE49-F238E27FC236}">
                    <a16:creationId xmlns:a16="http://schemas.microsoft.com/office/drawing/2014/main" id="{01BFEF69-8290-3E83-6FEA-05E07038B7C6}"/>
                  </a:ext>
                </a:extLst>
              </p:cNvPr>
              <p:cNvSpPr txBox="1">
                <a:spLocks noRot="1" noChangeAspect="1" noMove="1" noResize="1" noEditPoints="1" noAdjustHandles="1" noChangeArrowheads="1" noChangeShapeType="1" noTextEdit="1"/>
              </p:cNvSpPr>
              <p:nvPr/>
            </p:nvSpPr>
            <p:spPr>
              <a:xfrm>
                <a:off x="698821" y="1390465"/>
                <a:ext cx="7698612" cy="1181285"/>
              </a:xfrm>
              <a:prstGeom prst="rect">
                <a:avLst/>
              </a:prstGeom>
              <a:blipFill>
                <a:blip r:embed="rId2"/>
                <a:stretch>
                  <a:fillRect b="-309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73C24D7D-B221-97B7-8CB1-048029A49D57}"/>
                  </a:ext>
                </a:extLst>
              </p:cNvPr>
              <p:cNvSpPr txBox="1"/>
              <p:nvPr/>
            </p:nvSpPr>
            <p:spPr>
              <a:xfrm>
                <a:off x="698821" y="2801540"/>
                <a:ext cx="8312070" cy="1181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800" i="1" smtClean="0">
                          <a:latin typeface="Cambria Math" panose="02040503050406030204" pitchFamily="18" charset="0"/>
                        </a:rPr>
                        <m:t>𝑅𝑀𝑃𝑅𝑂𝑋𝐼𝐸𝑆</m:t>
                      </m:r>
                      <m:r>
                        <a:rPr lang="en-US" altLang="zh-TW" sz="1800" i="1" smtClean="0">
                          <a:latin typeface="Cambria Math" panose="02040503050406030204" pitchFamily="18" charset="0"/>
                        </a:rPr>
                        <m:t>=  </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0</m:t>
                          </m:r>
                        </m:sub>
                      </m:sSub>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m:t>
                          </m:r>
                        </m:sub>
                      </m:sSub>
                      <m:r>
                        <a:rPr lang="en-US" altLang="zh-TW" sz="1800" i="1">
                          <a:latin typeface="Cambria Math" panose="02040503050406030204" pitchFamily="18" charset="0"/>
                        </a:rPr>
                        <m:t>𝐴𝐵𝑆𝐷𝐴</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2</m:t>
                          </m:r>
                        </m:sub>
                      </m:sSub>
                      <m:r>
                        <a:rPr lang="en-US" altLang="zh-TW" sz="1800" b="1" i="1" smtClean="0">
                          <a:solidFill>
                            <a:srgbClr val="FF0000"/>
                          </a:solidFill>
                          <a:latin typeface="Cambria Math" panose="02040503050406030204" pitchFamily="18" charset="0"/>
                        </a:rPr>
                        <m:t>𝑷𝑶𝑺𝑻</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3</m:t>
                          </m:r>
                        </m:sub>
                      </m:sSub>
                      <m:r>
                        <a:rPr lang="en-US" altLang="zh-TW" sz="1800" i="1">
                          <a:latin typeface="Cambria Math" panose="02040503050406030204" pitchFamily="18" charset="0"/>
                        </a:rPr>
                        <m:t>𝑅𝑃𝐴</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4</m:t>
                          </m:r>
                        </m:sub>
                      </m:sSub>
                      <m:r>
                        <a:rPr lang="en-US" altLang="zh-TW" sz="1800" b="1" i="1" smtClean="0">
                          <a:solidFill>
                            <a:srgbClr val="FF0000"/>
                          </a:solidFill>
                          <a:latin typeface="Cambria Math" panose="02040503050406030204" pitchFamily="18" charset="0"/>
                        </a:rPr>
                        <m:t>𝑷𝑶𝑺𝑻</m:t>
                      </m:r>
                      <m:r>
                        <a:rPr lang="zh-TW" altLang="zh-TW" sz="1800" b="1" i="1">
                          <a:solidFill>
                            <a:srgbClr val="FF0000"/>
                          </a:solidFill>
                          <a:latin typeface="Cambria Math" panose="02040503050406030204" pitchFamily="18" charset="0"/>
                        </a:rPr>
                        <m:t>＊</m:t>
                      </m:r>
                      <m:r>
                        <a:rPr lang="en-US" altLang="zh-TW" sz="1800" b="1" i="1">
                          <a:solidFill>
                            <a:srgbClr val="FF0000"/>
                          </a:solidFill>
                          <a:latin typeface="Cambria Math" panose="02040503050406030204" pitchFamily="18" charset="0"/>
                        </a:rPr>
                        <m:t>𝑹𝑷𝑨</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5</m:t>
                          </m:r>
                        </m:sub>
                      </m:sSub>
                      <m:r>
                        <a:rPr lang="en-US" altLang="zh-TW" sz="1800" i="1">
                          <a:latin typeface="Cambria Math" panose="02040503050406030204" pitchFamily="18" charset="0"/>
                        </a:rPr>
                        <m:t>𝐿𝐸𝑉</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6</m:t>
                          </m:r>
                        </m:sub>
                      </m:sSub>
                      <m:r>
                        <a:rPr lang="en-US" altLang="zh-TW" sz="1800" i="1">
                          <a:latin typeface="Cambria Math" panose="02040503050406030204" pitchFamily="18" charset="0"/>
                        </a:rPr>
                        <m:t>𝑂𝐶𝐹</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7</m:t>
                          </m:r>
                        </m:sub>
                      </m:sSub>
                      <m:r>
                        <a:rPr lang="en-US" altLang="zh-TW" sz="1800" i="1">
                          <a:latin typeface="Cambria Math" panose="02040503050406030204" pitchFamily="18" charset="0"/>
                        </a:rPr>
                        <m:t>𝑀𝑇𝐵</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8</m:t>
                          </m:r>
                        </m:sub>
                      </m:sSub>
                      <m:r>
                        <a:rPr lang="en-US" altLang="zh-TW" sz="1800" i="1">
                          <a:latin typeface="Cambria Math" panose="02040503050406030204" pitchFamily="18" charset="0"/>
                        </a:rPr>
                        <m:t>𝑀𝑆</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9</m:t>
                          </m:r>
                        </m:sub>
                      </m:sSub>
                      <m:r>
                        <a:rPr lang="en-US" altLang="zh-TW" sz="1800" i="1">
                          <a:latin typeface="Cambria Math" panose="02040503050406030204" pitchFamily="18" charset="0"/>
                        </a:rPr>
                        <m:t>𝐼𝑁𝑆𝑇</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10</m:t>
                          </m:r>
                        </m:sub>
                      </m:sSub>
                      <m:r>
                        <a:rPr lang="en-US" altLang="zh-TW" sz="1800" i="1">
                          <a:latin typeface="Cambria Math" panose="02040503050406030204" pitchFamily="18" charset="0"/>
                        </a:rPr>
                        <m:t>𝐶𝑌𝐶𝐿𝐸</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11</m:t>
                          </m:r>
                        </m:sub>
                      </m:sSub>
                      <m:r>
                        <a:rPr lang="en-US" altLang="zh-TW" sz="1800" i="1">
                          <a:latin typeface="Cambria Math" panose="02040503050406030204" pitchFamily="18" charset="0"/>
                        </a:rPr>
                        <m:t>𝑁𝑂𝐴</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12</m:t>
                          </m:r>
                        </m:sub>
                      </m:sSub>
                      <m:r>
                        <a:rPr lang="en-US" altLang="zh-TW" sz="1800" i="1">
                          <a:latin typeface="Cambria Math" panose="02040503050406030204" pitchFamily="18" charset="0"/>
                        </a:rPr>
                        <m:t>𝑍𝑆𝐶𝑂𝑅𝐸</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13</m:t>
                          </m:r>
                        </m:sub>
                      </m:sSub>
                      <m:r>
                        <a:rPr lang="en-US" altLang="zh-TW" sz="1800" i="1">
                          <a:latin typeface="Cambria Math" panose="02040503050406030204" pitchFamily="18" charset="0"/>
                        </a:rPr>
                        <m:t>𝐶𝐿</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14</m:t>
                          </m:r>
                        </m:sub>
                      </m:sSub>
                      <m:r>
                        <a:rPr lang="en-US" altLang="zh-TW" sz="1800" i="1">
                          <a:latin typeface="Cambria Math" panose="02040503050406030204" pitchFamily="18" charset="0"/>
                        </a:rPr>
                        <m:t>𝐴𝐷𝐽𝑅𝑂𝐴</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15</m:t>
                          </m:r>
                        </m:sub>
                      </m:sSub>
                      <m:r>
                        <a:rPr lang="en-US" altLang="zh-TW" sz="1800" i="1">
                          <a:latin typeface="Cambria Math" panose="02040503050406030204" pitchFamily="18" charset="0"/>
                        </a:rPr>
                        <m:t>𝐴𝐷𝐽𝑅𝑂𝐴</m:t>
                      </m:r>
                      <m:r>
                        <a:rPr lang="en-US" altLang="zh-TW" sz="1800" i="1">
                          <a:latin typeface="Cambria Math" panose="02040503050406030204" pitchFamily="18" charset="0"/>
                        </a:rPr>
                        <m:t>_</m:t>
                      </m:r>
                      <m:r>
                        <a:rPr lang="en-US" altLang="zh-TW" sz="1800" i="1">
                          <a:latin typeface="Cambria Math" panose="02040503050406030204" pitchFamily="18" charset="0"/>
                        </a:rPr>
                        <m:t>𝑠𝑞</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16</m:t>
                          </m:r>
                        </m:sub>
                      </m:sSub>
                      <m:r>
                        <a:rPr lang="en-US" altLang="zh-TW" sz="1800" i="1">
                          <a:latin typeface="Cambria Math" panose="02040503050406030204" pitchFamily="18" charset="0"/>
                        </a:rPr>
                        <m:t>𝑆𝐼𝑍𝐸</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17</m:t>
                          </m:r>
                        </m:sub>
                      </m:sSub>
                      <m:r>
                        <a:rPr lang="en-US" altLang="zh-TW" sz="1800" b="0" i="1" smtClean="0">
                          <a:solidFill>
                            <a:srgbClr val="7030A0"/>
                          </a:solidFill>
                          <a:latin typeface="Cambria Math" panose="02040503050406030204" pitchFamily="18" charset="0"/>
                        </a:rPr>
                        <m:t>𝑅𝐷</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18</m:t>
                          </m:r>
                        </m:sub>
                      </m:sSub>
                      <m:r>
                        <a:rPr lang="en-US" altLang="zh-TW" sz="1800" b="0" i="1" smtClean="0">
                          <a:solidFill>
                            <a:srgbClr val="7030A0"/>
                          </a:solidFill>
                          <a:latin typeface="Cambria Math" panose="02040503050406030204" pitchFamily="18" charset="0"/>
                        </a:rPr>
                        <m:t>𝐴𝐷𝑉</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𝛼</m:t>
                          </m:r>
                        </m:e>
                        <m:sub>
                          <m:r>
                            <a:rPr lang="en-US" altLang="zh-TW" sz="1800" i="1">
                              <a:latin typeface="Cambria Math" panose="02040503050406030204" pitchFamily="18" charset="0"/>
                            </a:rPr>
                            <m:t>19</m:t>
                          </m:r>
                        </m:sub>
                      </m:sSub>
                      <m:r>
                        <a:rPr lang="en-US" altLang="zh-TW" sz="1800" i="1">
                          <a:latin typeface="Cambria Math" panose="02040503050406030204" pitchFamily="18" charset="0"/>
                        </a:rPr>
                        <m:t>𝑌𝐸𝐴𝑅</m:t>
                      </m:r>
                      <m:r>
                        <a:rPr lang="en-US" altLang="zh-TW" sz="1800" i="1">
                          <a:latin typeface="Cambria Math" panose="02040503050406030204" pitchFamily="18" charset="0"/>
                        </a:rPr>
                        <m:t>+</m:t>
                      </m:r>
                      <m:sSub>
                        <m:sSubPr>
                          <m:ctrlPr>
                            <a:rPr lang="zh-TW" altLang="zh-TW" sz="1800" i="1">
                              <a:latin typeface="Cambria Math" panose="02040503050406030204" pitchFamily="18" charset="0"/>
                            </a:rPr>
                          </m:ctrlPr>
                        </m:sSubPr>
                        <m:e>
                          <m:r>
                            <a:rPr lang="en-US" altLang="zh-TW" sz="1800" i="1">
                              <a:latin typeface="Cambria Math" panose="02040503050406030204" pitchFamily="18" charset="0"/>
                            </a:rPr>
                            <m:t>𝜀</m:t>
                          </m:r>
                        </m:e>
                        <m:sub>
                          <m:r>
                            <a:rPr lang="en-US" altLang="zh-TW" sz="1800" i="1">
                              <a:latin typeface="Cambria Math" panose="02040503050406030204" pitchFamily="18" charset="0"/>
                            </a:rPr>
                            <m:t>𝑡</m:t>
                          </m:r>
                        </m:sub>
                      </m:sSub>
                      <m:r>
                        <a:rPr lang="en-US" altLang="zh-TW" sz="1800" i="1">
                          <a:latin typeface="Cambria Math" panose="02040503050406030204" pitchFamily="18" charset="0"/>
                        </a:rPr>
                        <m:t>;</m:t>
                      </m:r>
                    </m:oMath>
                  </m:oMathPara>
                </a14:m>
                <a:endParaRPr lang="zh-TW" altLang="en-US" sz="1800" i="1" dirty="0">
                  <a:latin typeface="Cambria Math" panose="02040503050406030204" pitchFamily="18" charset="0"/>
                </a:endParaRPr>
              </a:p>
            </p:txBody>
          </p:sp>
        </mc:Choice>
        <mc:Fallback>
          <p:sp>
            <p:nvSpPr>
              <p:cNvPr id="10" name="文字方塊 9">
                <a:extLst>
                  <a:ext uri="{FF2B5EF4-FFF2-40B4-BE49-F238E27FC236}">
                    <a16:creationId xmlns:a16="http://schemas.microsoft.com/office/drawing/2014/main" id="{73C24D7D-B221-97B7-8CB1-048029A49D57}"/>
                  </a:ext>
                </a:extLst>
              </p:cNvPr>
              <p:cNvSpPr txBox="1">
                <a:spLocks noRot="1" noChangeAspect="1" noMove="1" noResize="1" noEditPoints="1" noAdjustHandles="1" noChangeArrowheads="1" noChangeShapeType="1" noTextEdit="1"/>
              </p:cNvSpPr>
              <p:nvPr/>
            </p:nvSpPr>
            <p:spPr>
              <a:xfrm>
                <a:off x="698821" y="2801540"/>
                <a:ext cx="8312070" cy="1181285"/>
              </a:xfrm>
              <a:prstGeom prst="rect">
                <a:avLst/>
              </a:prstGeom>
              <a:blipFill>
                <a:blip r:embed="rId3"/>
                <a:stretch>
                  <a:fillRect b="-3109"/>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8DF32D31-04DD-2A3D-E557-33AA5F46CC40}"/>
              </a:ext>
            </a:extLst>
          </p:cNvPr>
          <p:cNvSpPr txBox="1"/>
          <p:nvPr/>
        </p:nvSpPr>
        <p:spPr>
          <a:xfrm>
            <a:off x="4124928" y="4212616"/>
            <a:ext cx="4812174" cy="380938"/>
          </a:xfrm>
          <a:prstGeom prst="rect">
            <a:avLst/>
          </a:prstGeom>
          <a:noFill/>
        </p:spPr>
        <p:txBody>
          <a:bodyPr wrap="square">
            <a:spAutoFit/>
          </a:bodyPr>
          <a:lstStyle/>
          <a:p>
            <a:pPr marL="629920">
              <a:lnSpc>
                <a:spcPct val="150000"/>
              </a:lnSpc>
            </a:pPr>
            <a:r>
              <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rPr>
              <a:t>where RMPROXIES are </a:t>
            </a:r>
            <a:r>
              <a:rPr lang="en-US" altLang="zh-TW" sz="1400" i="1" kern="100" dirty="0">
                <a:effectLst/>
                <a:latin typeface="Times New Roman" panose="02020603050405020304" pitchFamily="18" charset="0"/>
                <a:ea typeface="新細明體" panose="02020500000000000000" pitchFamily="18" charset="-120"/>
                <a:cs typeface="Times New Roman" panose="02020603050405020304" pitchFamily="18" charset="0"/>
              </a:rPr>
              <a:t>ABEXP</a:t>
            </a:r>
            <a:r>
              <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rPr>
              <a:t>, </a:t>
            </a:r>
            <a:r>
              <a:rPr lang="en-US" altLang="zh-TW" sz="1400" i="1" kern="100" dirty="0">
                <a:effectLst/>
                <a:latin typeface="Times New Roman" panose="02020603050405020304" pitchFamily="18" charset="0"/>
                <a:ea typeface="新細明體" panose="02020500000000000000" pitchFamily="18" charset="-120"/>
                <a:cs typeface="Times New Roman" panose="02020603050405020304" pitchFamily="18" charset="0"/>
              </a:rPr>
              <a:t>ABPROD</a:t>
            </a:r>
            <a:r>
              <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rPr>
              <a:t>, and </a:t>
            </a:r>
            <a:r>
              <a:rPr lang="en-US" altLang="zh-TW" sz="1400" i="1" kern="100" dirty="0">
                <a:effectLst/>
                <a:latin typeface="Times New Roman" panose="02020603050405020304" pitchFamily="18" charset="0"/>
                <a:ea typeface="新細明體" panose="02020500000000000000" pitchFamily="18" charset="-120"/>
                <a:cs typeface="Times New Roman" panose="02020603050405020304" pitchFamily="18" charset="0"/>
              </a:rPr>
              <a:t>RM</a:t>
            </a:r>
            <a:r>
              <a:rPr lang="en-US" altLang="zh-TW" sz="1400" kern="100" dirty="0">
                <a:effectLst/>
                <a:latin typeface="Times New Roman" panose="02020603050405020304" pitchFamily="18" charset="0"/>
                <a:ea typeface="新細明體" panose="02020500000000000000" pitchFamily="18" charset="-120"/>
                <a:cs typeface="Times New Roman" panose="02020603050405020304" pitchFamily="18" charset="0"/>
              </a:rPr>
              <a:t>.</a:t>
            </a:r>
            <a:endParaRPr lang="zh-TW" alt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1875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2226036"/>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latin typeface="+mn-lt"/>
              </a:rPr>
              <a:t>Introduction</a:t>
            </a:r>
            <a:endParaRPr dirty="0">
              <a:latin typeface="+mn-lt"/>
            </a:endParaRPr>
          </a:p>
        </p:txBody>
      </p:sp>
      <p:sp>
        <p:nvSpPr>
          <p:cNvPr id="514" name="Google Shape;514;p62"/>
          <p:cNvSpPr txBox="1">
            <a:spLocks noGrp="1"/>
          </p:cNvSpPr>
          <p:nvPr>
            <p:ph type="title" idx="4"/>
          </p:nvPr>
        </p:nvSpPr>
        <p:spPr>
          <a:xfrm>
            <a:off x="4166400" y="133408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02</a:t>
            </a:r>
            <a:endParaRPr>
              <a:latin typeface="+mn-lt"/>
            </a:endParaRPr>
          </a:p>
        </p:txBody>
      </p:sp>
      <p:sp>
        <p:nvSpPr>
          <p:cNvPr id="515" name="Google Shape;515;p62"/>
          <p:cNvSpPr txBox="1">
            <a:spLocks noGrp="1"/>
          </p:cNvSpPr>
          <p:nvPr>
            <p:ph type="title" idx="13"/>
          </p:nvPr>
        </p:nvSpPr>
        <p:spPr>
          <a:xfrm>
            <a:off x="2610360" y="295284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04</a:t>
            </a:r>
            <a:endParaRPr dirty="0">
              <a:latin typeface="+mn-lt"/>
            </a:endParaRPr>
          </a:p>
        </p:txBody>
      </p:sp>
      <p:sp>
        <p:nvSpPr>
          <p:cNvPr id="516" name="Google Shape;516;p62"/>
          <p:cNvSpPr txBox="1">
            <a:spLocks noGrp="1"/>
          </p:cNvSpPr>
          <p:nvPr>
            <p:ph type="title" idx="2"/>
          </p:nvPr>
        </p:nvSpPr>
        <p:spPr>
          <a:xfrm>
            <a:off x="1482600" y="133408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01</a:t>
            </a:r>
            <a:endParaRPr dirty="0">
              <a:latin typeface="+mn-lt"/>
            </a:endParaRPr>
          </a:p>
        </p:txBody>
      </p:sp>
      <p:sp>
        <p:nvSpPr>
          <p:cNvPr id="517" name="Google Shape;517;p62"/>
          <p:cNvSpPr txBox="1">
            <a:spLocks noGrp="1"/>
          </p:cNvSpPr>
          <p:nvPr>
            <p:ph type="title" idx="3"/>
          </p:nvPr>
        </p:nvSpPr>
        <p:spPr>
          <a:xfrm>
            <a:off x="3304640" y="2105752"/>
            <a:ext cx="2534720" cy="6455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dirty="0">
                <a:latin typeface="+mn-lt"/>
              </a:rPr>
              <a:t>Literature Review  &amp; Hypothesis Development</a:t>
            </a:r>
            <a:endParaRPr sz="1800" dirty="0">
              <a:latin typeface="+mn-lt"/>
            </a:endParaRPr>
          </a:p>
        </p:txBody>
      </p:sp>
      <p:sp>
        <p:nvSpPr>
          <p:cNvPr id="519" name="Google Shape;519;p62"/>
          <p:cNvSpPr txBox="1">
            <a:spLocks noGrp="1"/>
          </p:cNvSpPr>
          <p:nvPr>
            <p:ph type="title" idx="6"/>
          </p:nvPr>
        </p:nvSpPr>
        <p:spPr>
          <a:xfrm>
            <a:off x="6087600" y="2164942"/>
            <a:ext cx="2336400" cy="6455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dirty="0">
                <a:latin typeface="+mn-lt"/>
              </a:rPr>
              <a:t>Sample Selection &amp; Research Design</a:t>
            </a:r>
            <a:endParaRPr sz="1800" dirty="0">
              <a:latin typeface="+mn-lt"/>
            </a:endParaRPr>
          </a:p>
        </p:txBody>
      </p:sp>
      <p:sp>
        <p:nvSpPr>
          <p:cNvPr id="520" name="Google Shape;520;p62"/>
          <p:cNvSpPr txBox="1">
            <a:spLocks noGrp="1"/>
          </p:cNvSpPr>
          <p:nvPr>
            <p:ph type="title" idx="7"/>
          </p:nvPr>
        </p:nvSpPr>
        <p:spPr>
          <a:xfrm>
            <a:off x="6850200" y="133408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rPr>
              <a:t>03</a:t>
            </a:r>
            <a:endParaRPr>
              <a:latin typeface="+mn-lt"/>
            </a:endParaRPr>
          </a:p>
        </p:txBody>
      </p:sp>
      <p:sp>
        <p:nvSpPr>
          <p:cNvPr id="521" name="Google Shape;521;p62"/>
          <p:cNvSpPr txBox="1">
            <a:spLocks noGrp="1"/>
          </p:cNvSpPr>
          <p:nvPr>
            <p:ph type="title" idx="9"/>
          </p:nvPr>
        </p:nvSpPr>
        <p:spPr>
          <a:xfrm>
            <a:off x="1847760" y="3830862"/>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latin typeface="+mn-lt"/>
              </a:rPr>
              <a:t>Results</a:t>
            </a:r>
            <a:endParaRPr dirty="0">
              <a:latin typeface="+mn-lt"/>
            </a:endParaRPr>
          </a:p>
        </p:txBody>
      </p:sp>
      <p:sp>
        <p:nvSpPr>
          <p:cNvPr id="526" name="Google Shape;526;p62"/>
          <p:cNvSpPr txBox="1">
            <a:spLocks noGrp="1"/>
          </p:cNvSpPr>
          <p:nvPr>
            <p:ph type="title" idx="18"/>
          </p:nvPr>
        </p:nvSpPr>
        <p:spPr>
          <a:xfrm>
            <a:off x="4878560" y="3830862"/>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mn-lt"/>
              </a:rPr>
              <a:t>Conclusion</a:t>
            </a:r>
            <a:endParaRPr dirty="0">
              <a:latin typeface="+mn-lt"/>
            </a:endParaRPr>
          </a:p>
        </p:txBody>
      </p:sp>
      <p:sp>
        <p:nvSpPr>
          <p:cNvPr id="527" name="Google Shape;527;p62"/>
          <p:cNvSpPr txBox="1">
            <a:spLocks noGrp="1"/>
          </p:cNvSpPr>
          <p:nvPr>
            <p:ph type="title" idx="19"/>
          </p:nvPr>
        </p:nvSpPr>
        <p:spPr>
          <a:xfrm>
            <a:off x="5641160" y="295284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05</a:t>
            </a:r>
            <a:endParaRPr dirty="0">
              <a:latin typeface="+mn-lt"/>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Contents</a:t>
            </a:r>
            <a:endParaRPr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 calcmode="lin" valueType="num">
                                      <p:cBhvr additive="base">
                                        <p:cTn id="15"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514"/>
                                        </p:tgtEl>
                                        <p:attrNameLst>
                                          <p:attrName>style.visibility</p:attrName>
                                        </p:attrNameLst>
                                      </p:cBhvr>
                                      <p:to>
                                        <p:strVal val="visible"/>
                                      </p:to>
                                    </p:set>
                                    <p:anim calcmode="lin" valueType="num">
                                      <p:cBhvr additive="base">
                                        <p:cTn id="20" dur="1000"/>
                                        <p:tgtEl>
                                          <p:spTgt spid="51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17"/>
                                        </p:tgtEl>
                                        <p:attrNameLst>
                                          <p:attrName>style.visibility</p:attrName>
                                        </p:attrNameLst>
                                      </p:cBhvr>
                                      <p:to>
                                        <p:strVal val="visible"/>
                                      </p:to>
                                    </p:set>
                                    <p:anim calcmode="lin" valueType="num">
                                      <p:cBhvr additive="base">
                                        <p:cTn id="23" dur="1000"/>
                                        <p:tgtEl>
                                          <p:spTgt spid="517"/>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9"/>
                                        </p:tgtEl>
                                        <p:attrNameLst>
                                          <p:attrName>style.visibility</p:attrName>
                                        </p:attrNameLst>
                                      </p:cBhvr>
                                      <p:to>
                                        <p:strVal val="visible"/>
                                      </p:to>
                                    </p:set>
                                    <p:anim calcmode="lin" valueType="num">
                                      <p:cBhvr additive="base">
                                        <p:cTn id="26" dur="1000"/>
                                        <p:tgtEl>
                                          <p:spTgt spid="51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0"/>
                                        </p:tgtEl>
                                        <p:attrNameLst>
                                          <p:attrName>style.visibility</p:attrName>
                                        </p:attrNameLst>
                                      </p:cBhvr>
                                      <p:to>
                                        <p:strVal val="visible"/>
                                      </p:to>
                                    </p:set>
                                    <p:anim calcmode="lin" valueType="num">
                                      <p:cBhvr additive="base">
                                        <p:cTn id="29"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5"/>
                                        </p:tgtEl>
                                        <p:attrNameLst>
                                          <p:attrName>style.visibility</p:attrName>
                                        </p:attrNameLst>
                                      </p:cBhvr>
                                      <p:to>
                                        <p:strVal val="visible"/>
                                      </p:to>
                                    </p:set>
                                    <p:anim calcmode="lin" valueType="num">
                                      <p:cBhvr additive="base">
                                        <p:cTn id="34" dur="1000"/>
                                        <p:tgtEl>
                                          <p:spTgt spid="515"/>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1"/>
                                        </p:tgtEl>
                                        <p:attrNameLst>
                                          <p:attrName>style.visibility</p:attrName>
                                        </p:attrNameLst>
                                      </p:cBhvr>
                                      <p:to>
                                        <p:strVal val="visible"/>
                                      </p:to>
                                    </p:set>
                                    <p:anim calcmode="lin" valueType="num">
                                      <p:cBhvr additive="base">
                                        <p:cTn id="37" dur="1000"/>
                                        <p:tgtEl>
                                          <p:spTgt spid="521"/>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526"/>
                                        </p:tgtEl>
                                        <p:attrNameLst>
                                          <p:attrName>style.visibility</p:attrName>
                                        </p:attrNameLst>
                                      </p:cBhvr>
                                      <p:to>
                                        <p:strVal val="visible"/>
                                      </p:to>
                                    </p:set>
                                    <p:anim calcmode="lin" valueType="num">
                                      <p:cBhvr additive="base">
                                        <p:cTn id="42" dur="1000"/>
                                        <p:tgtEl>
                                          <p:spTgt spid="526"/>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527"/>
                                        </p:tgtEl>
                                        <p:attrNameLst>
                                          <p:attrName>style.visibility</p:attrName>
                                        </p:attrNameLst>
                                      </p:cBhvr>
                                      <p:to>
                                        <p:strVal val="visible"/>
                                      </p:to>
                                    </p:set>
                                    <p:anim calcmode="lin" valueType="num">
                                      <p:cBhvr additive="base">
                                        <p:cTn id="45" dur="1000"/>
                                        <p:tgtEl>
                                          <p:spTgt spid="5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EB2C80D-D190-B32B-C53B-AD914D9A28E2}"/>
              </a:ext>
            </a:extLst>
          </p:cNvPr>
          <p:cNvSpPr>
            <a:spLocks noGrp="1"/>
          </p:cNvSpPr>
          <p:nvPr>
            <p:ph type="title"/>
          </p:nvPr>
        </p:nvSpPr>
        <p:spPr>
          <a:xfrm>
            <a:off x="613457" y="422165"/>
            <a:ext cx="7396223" cy="572700"/>
          </a:xfrm>
        </p:spPr>
        <p:txBody>
          <a:bodyPr/>
          <a:lstStyle/>
          <a:p>
            <a:r>
              <a:rPr lang="en-US" altLang="zh-TW" sz="2400" dirty="0">
                <a:latin typeface="+mj-lt"/>
              </a:rPr>
              <a:t>Potential Endogeneity Problem between AM and RM</a:t>
            </a:r>
            <a:endParaRPr lang="zh-TW" altLang="en-US" sz="2400" dirty="0">
              <a:latin typeface="+mj-lt"/>
            </a:endParaRPr>
          </a:p>
        </p:txBody>
      </p:sp>
      <p:sp>
        <p:nvSpPr>
          <p:cNvPr id="6" name="Google Shape;553;p66">
            <a:extLst>
              <a:ext uri="{FF2B5EF4-FFF2-40B4-BE49-F238E27FC236}">
                <a16:creationId xmlns:a16="http://schemas.microsoft.com/office/drawing/2014/main" id="{2FE243BB-DB72-C2DC-98F0-05D124BC7BE6}"/>
              </a:ext>
            </a:extLst>
          </p:cNvPr>
          <p:cNvSpPr txBox="1">
            <a:spLocks noGrp="1"/>
          </p:cNvSpPr>
          <p:nvPr>
            <p:ph type="subTitle" idx="1"/>
          </p:nvPr>
        </p:nvSpPr>
        <p:spPr>
          <a:xfrm>
            <a:off x="809243" y="1111198"/>
            <a:ext cx="7570827" cy="2170225"/>
          </a:xfrm>
          <a:prstGeom prst="rect">
            <a:avLst/>
          </a:prstGeom>
        </p:spPr>
        <p:txBody>
          <a:bodyPr spcFirstLastPara="1" wrap="square" lIns="91425" tIns="91425" rIns="91425" bIns="91425" anchor="t" anchorCtr="0">
            <a:noAutofit/>
          </a:bodyPr>
          <a:lstStyle/>
          <a:p>
            <a:pPr marL="285750" indent="-285750">
              <a:lnSpc>
                <a:spcPct val="200000"/>
              </a:lnSpc>
              <a:buClr>
                <a:schemeClr val="dk1"/>
              </a:buClr>
              <a:buSzPts val="1100"/>
            </a:pPr>
            <a:r>
              <a:rPr lang="en-US" altLang="zh-TW" dirty="0">
                <a:latin typeface="+mn-lt"/>
              </a:rPr>
              <a:t>Choice between AM and RM depends on their relative costs (</a:t>
            </a:r>
            <a:r>
              <a:rPr lang="zh-TW" altLang="en-US" dirty="0">
                <a:latin typeface="+mn-lt"/>
              </a:rPr>
              <a:t> </a:t>
            </a:r>
            <a:r>
              <a:rPr lang="en-US" altLang="zh-TW" dirty="0">
                <a:latin typeface="+mn-lt"/>
              </a:rPr>
              <a:t>Zang 2012)</a:t>
            </a:r>
          </a:p>
          <a:p>
            <a:pPr marL="285750" indent="-285750">
              <a:lnSpc>
                <a:spcPct val="200000"/>
              </a:lnSpc>
              <a:buClr>
                <a:schemeClr val="dk1"/>
              </a:buClr>
              <a:buSzPts val="1100"/>
            </a:pPr>
            <a:r>
              <a:rPr lang="en-US" altLang="zh-TW" dirty="0">
                <a:latin typeface="+mn-lt"/>
              </a:rPr>
              <a:t>The total earnings management includes both types of manipulation and their disturbance terms (Hamza 2019). </a:t>
            </a:r>
          </a:p>
          <a:p>
            <a:pPr marL="285750" indent="-285750">
              <a:lnSpc>
                <a:spcPct val="200000"/>
              </a:lnSpc>
              <a:buClr>
                <a:schemeClr val="dk1"/>
              </a:buClr>
              <a:buSzPts val="1100"/>
            </a:pPr>
            <a:r>
              <a:rPr lang="en-US" altLang="zh-TW" dirty="0">
                <a:latin typeface="+mn-lt"/>
              </a:rPr>
              <a:t>Both types of manipulation are part of a joint decision to manage earnings, with AM being endogenously related to RM.</a:t>
            </a:r>
          </a:p>
          <a:p>
            <a:pPr marL="285750" indent="-285750">
              <a:lnSpc>
                <a:spcPct val="200000"/>
              </a:lnSpc>
              <a:buClr>
                <a:schemeClr val="dk1"/>
              </a:buClr>
              <a:buSzPts val="1100"/>
            </a:pPr>
            <a:endParaRPr lang="en-US" altLang="zh-TW" dirty="0">
              <a:latin typeface="+mn-lt"/>
            </a:endParaRPr>
          </a:p>
          <a:p>
            <a:pPr marL="0" indent="0">
              <a:lnSpc>
                <a:spcPct val="200000"/>
              </a:lnSpc>
              <a:buClr>
                <a:schemeClr val="dk1"/>
              </a:buClr>
              <a:buSzPts val="1100"/>
              <a:buNone/>
            </a:pPr>
            <a:endParaRPr lang="en-US" altLang="zh-TW" dirty="0">
              <a:latin typeface="+mn-lt"/>
            </a:endParaRPr>
          </a:p>
          <a:p>
            <a:pPr marL="285750" indent="-285750">
              <a:lnSpc>
                <a:spcPct val="200000"/>
              </a:lnSpc>
              <a:buClr>
                <a:schemeClr val="dk1"/>
              </a:buClr>
              <a:buSzPts val="1100"/>
            </a:pPr>
            <a:endParaRPr lang="en-US" altLang="zh-TW" dirty="0">
              <a:latin typeface="+mn-lt"/>
            </a:endParaRPr>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9BD6D8A7-4305-DBCE-9E3F-0188684F8710}"/>
                  </a:ext>
                </a:extLst>
              </p:cNvPr>
              <p:cNvSpPr txBox="1"/>
              <p:nvPr/>
            </p:nvSpPr>
            <p:spPr>
              <a:xfrm>
                <a:off x="2612491" y="3964342"/>
                <a:ext cx="3964330"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1800" b="0" i="1" smtClean="0">
                          <a:latin typeface="Cambria Math" panose="02040503050406030204" pitchFamily="18" charset="0"/>
                        </a:rPr>
                        <m:t>𝐸𝑀</m:t>
                      </m:r>
                      <m:r>
                        <a:rPr lang="en-US" altLang="zh-TW" sz="1800" i="1">
                          <a:latin typeface="Cambria Math" panose="02040503050406030204" pitchFamily="18" charset="0"/>
                        </a:rPr>
                        <m:t>=</m:t>
                      </m:r>
                      <m:r>
                        <m:rPr>
                          <m:sty m:val="p"/>
                        </m:rPr>
                        <a:rPr lang="en-US" altLang="zh-TW" sz="1800" i="1" smtClean="0">
                          <a:latin typeface="Cambria Math" panose="02040503050406030204" pitchFamily="18" charset="0"/>
                        </a:rPr>
                        <m:t>A</m:t>
                      </m:r>
                      <m:r>
                        <m:rPr>
                          <m:sty m:val="p"/>
                        </m:rPr>
                        <a:rPr lang="en-US" altLang="zh-TW" sz="1800" i="1">
                          <a:latin typeface="Cambria Math" panose="02040503050406030204" pitchFamily="18" charset="0"/>
                        </a:rPr>
                        <m:t>M</m:t>
                      </m:r>
                      <m:r>
                        <a:rPr lang="en-US" altLang="zh-TW" sz="1800" i="1">
                          <a:latin typeface="Cambria Math" panose="02040503050406030204" pitchFamily="18" charset="0"/>
                        </a:rPr>
                        <m:t>+</m:t>
                      </m:r>
                      <m:sSub>
                        <m:sSubPr>
                          <m:ctrlPr>
                            <a:rPr lang="en-US" altLang="zh-TW" sz="1800" i="1" smtClean="0">
                              <a:latin typeface="Cambria Math" panose="02040503050406030204" pitchFamily="18" charset="0"/>
                            </a:rPr>
                          </m:ctrlPr>
                        </m:sSubPr>
                        <m:e>
                          <m:r>
                            <a:rPr lang="zh-TW" altLang="en-US" sz="1800" i="1" smtClean="0">
                              <a:latin typeface="Cambria Math" panose="02040503050406030204" pitchFamily="18" charset="0"/>
                            </a:rPr>
                            <m:t>𝜖</m:t>
                          </m:r>
                        </m:e>
                        <m:sub>
                          <m:r>
                            <m:rPr>
                              <m:sty m:val="p"/>
                            </m:rPr>
                            <a:rPr lang="en-US" altLang="zh-TW" sz="1800" i="1">
                              <a:latin typeface="Cambria Math" panose="02040503050406030204" pitchFamily="18" charset="0"/>
                            </a:rPr>
                            <m:t>A</m:t>
                          </m:r>
                          <m:r>
                            <m:rPr>
                              <m:sty m:val="p"/>
                            </m:rPr>
                            <a:rPr lang="en-US" altLang="zh-TW" sz="1800" i="1" smtClean="0">
                              <a:latin typeface="Cambria Math" panose="02040503050406030204" pitchFamily="18" charset="0"/>
                            </a:rPr>
                            <m:t>M</m:t>
                          </m:r>
                        </m:sub>
                      </m:sSub>
                      <m:r>
                        <a:rPr lang="en-US" altLang="zh-TW" sz="1800" i="1">
                          <a:latin typeface="Cambria Math" panose="02040503050406030204" pitchFamily="18" charset="0"/>
                        </a:rPr>
                        <m:t>+</m:t>
                      </m:r>
                      <m:r>
                        <m:rPr>
                          <m:sty m:val="p"/>
                        </m:rPr>
                        <a:rPr lang="en-US" altLang="zh-TW" sz="1800" i="1" smtClean="0">
                          <a:latin typeface="Cambria Math" panose="02040503050406030204" pitchFamily="18" charset="0"/>
                        </a:rPr>
                        <m:t>R</m:t>
                      </m:r>
                      <m:r>
                        <m:rPr>
                          <m:sty m:val="p"/>
                        </m:rPr>
                        <a:rPr lang="en-US" altLang="zh-TW" sz="1800" i="1">
                          <a:latin typeface="Cambria Math" panose="02040503050406030204" pitchFamily="18" charset="0"/>
                        </a:rPr>
                        <m:t>M</m:t>
                      </m:r>
                      <m:r>
                        <a:rPr lang="en-US" altLang="zh-TW" sz="1800" i="1">
                          <a:latin typeface="Cambria Math" panose="02040503050406030204" pitchFamily="18" charset="0"/>
                        </a:rPr>
                        <m:t>+</m:t>
                      </m:r>
                      <m:sSub>
                        <m:sSubPr>
                          <m:ctrlPr>
                            <a:rPr lang="en-US" altLang="zh-TW" sz="1800" i="1">
                              <a:latin typeface="Cambria Math" panose="02040503050406030204" pitchFamily="18" charset="0"/>
                            </a:rPr>
                          </m:ctrlPr>
                        </m:sSubPr>
                        <m:e>
                          <m:r>
                            <a:rPr lang="zh-TW" altLang="en-US" sz="1800" i="1">
                              <a:latin typeface="Cambria Math" panose="02040503050406030204" pitchFamily="18" charset="0"/>
                            </a:rPr>
                            <m:t>𝜖</m:t>
                          </m:r>
                        </m:e>
                        <m:sub>
                          <m:r>
                            <m:rPr>
                              <m:sty m:val="p"/>
                            </m:rPr>
                            <a:rPr lang="en-US" altLang="zh-TW" sz="1800" i="1" smtClean="0">
                              <a:latin typeface="Cambria Math" panose="02040503050406030204" pitchFamily="18" charset="0"/>
                            </a:rPr>
                            <m:t>R</m:t>
                          </m:r>
                          <m:r>
                            <m:rPr>
                              <m:sty m:val="p"/>
                            </m:rPr>
                            <a:rPr lang="en-US" altLang="zh-TW" sz="1800" i="1">
                              <a:latin typeface="Cambria Math" panose="02040503050406030204" pitchFamily="18" charset="0"/>
                            </a:rPr>
                            <m:t>M</m:t>
                          </m:r>
                        </m:sub>
                      </m:sSub>
                    </m:oMath>
                  </m:oMathPara>
                </a14:m>
                <a:endParaRPr lang="zh-TW" altLang="en-US" dirty="0"/>
              </a:p>
            </p:txBody>
          </p:sp>
        </mc:Choice>
        <mc:Fallback>
          <p:sp>
            <p:nvSpPr>
              <p:cNvPr id="5" name="文字方塊 4">
                <a:extLst>
                  <a:ext uri="{FF2B5EF4-FFF2-40B4-BE49-F238E27FC236}">
                    <a16:creationId xmlns:a16="http://schemas.microsoft.com/office/drawing/2014/main" id="{9BD6D8A7-4305-DBCE-9E3F-0188684F8710}"/>
                  </a:ext>
                </a:extLst>
              </p:cNvPr>
              <p:cNvSpPr txBox="1">
                <a:spLocks noRot="1" noChangeAspect="1" noMove="1" noResize="1" noEditPoints="1" noAdjustHandles="1" noChangeArrowheads="1" noChangeShapeType="1" noTextEdit="1"/>
              </p:cNvSpPr>
              <p:nvPr/>
            </p:nvSpPr>
            <p:spPr>
              <a:xfrm>
                <a:off x="2612491" y="3964342"/>
                <a:ext cx="3964330" cy="276999"/>
              </a:xfrm>
              <a:prstGeom prst="rect">
                <a:avLst/>
              </a:prstGeom>
              <a:blipFill>
                <a:blip r:embed="rId2"/>
                <a:stretch>
                  <a:fillRect b="-173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276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788F99AD-B8C6-8EF9-C62D-3C55788E1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96" y="236097"/>
            <a:ext cx="8356922" cy="4671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548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691640" y="2571750"/>
            <a:ext cx="5232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latin typeface="+mn-lt"/>
              </a:rPr>
              <a:t>Results</a:t>
            </a:r>
            <a:endParaRPr sz="4400" dirty="0">
              <a:latin typeface="+mn-lt"/>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04</a:t>
            </a:r>
            <a:endParaRPr dirty="0">
              <a:latin typeface="+mn-lt"/>
            </a:endParaRPr>
          </a:p>
        </p:txBody>
      </p:sp>
    </p:spTree>
    <p:extLst>
      <p:ext uri="{BB962C8B-B14F-4D97-AF65-F5344CB8AC3E}">
        <p14:creationId xmlns:p14="http://schemas.microsoft.com/office/powerpoint/2010/main" val="3668482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1870042" y="1346240"/>
            <a:ext cx="5541908" cy="3164800"/>
          </a:xfrm>
          <a:prstGeom prst="rect">
            <a:avLst/>
          </a:prstGeom>
        </p:spPr>
        <p:txBody>
          <a:bodyPr spcFirstLastPara="1" wrap="square" lIns="91425" tIns="91425" rIns="91425" bIns="91425" anchor="t" anchorCtr="0">
            <a:noAutofit/>
          </a:bodyPr>
          <a:lstStyle/>
          <a:p>
            <a:pPr marL="285750" indent="-285750">
              <a:lnSpc>
                <a:spcPct val="200000"/>
              </a:lnSpc>
              <a:buClr>
                <a:schemeClr val="dk1"/>
              </a:buClr>
              <a:buSzPts val="1100"/>
            </a:pPr>
            <a:r>
              <a:rPr lang="en-US" sz="1600" dirty="0">
                <a:latin typeface="+mn-lt"/>
              </a:rPr>
              <a:t>Descriptive Statistics </a:t>
            </a:r>
          </a:p>
          <a:p>
            <a:pPr marL="285750" indent="-285750">
              <a:lnSpc>
                <a:spcPct val="200000"/>
              </a:lnSpc>
              <a:buClr>
                <a:schemeClr val="dk1"/>
              </a:buClr>
              <a:buSzPts val="1100"/>
            </a:pPr>
            <a:r>
              <a:rPr lang="en-US" altLang="zh-TW" sz="1600" dirty="0">
                <a:latin typeface="+mn-lt"/>
              </a:rPr>
              <a:t>Testing for Endogeneity and 2SLS</a:t>
            </a:r>
          </a:p>
          <a:p>
            <a:pPr marL="285750" indent="-285750">
              <a:lnSpc>
                <a:spcPct val="200000"/>
              </a:lnSpc>
              <a:buClr>
                <a:schemeClr val="dk1"/>
              </a:buClr>
              <a:buSzPts val="1100"/>
            </a:pPr>
            <a:r>
              <a:rPr lang="en-US" altLang="zh-TW" sz="1600" dirty="0">
                <a:latin typeface="+mn-lt"/>
              </a:rPr>
              <a:t>Within Treatment Group Analysis</a:t>
            </a:r>
          </a:p>
          <a:p>
            <a:pPr marL="285750" indent="-285750">
              <a:lnSpc>
                <a:spcPct val="200000"/>
              </a:lnSpc>
              <a:buClr>
                <a:schemeClr val="dk1"/>
              </a:buClr>
              <a:buSzPts val="1100"/>
            </a:pPr>
            <a:r>
              <a:rPr lang="en-US" altLang="zh-TW" sz="1600" dirty="0">
                <a:latin typeface="+mn-lt"/>
              </a:rPr>
              <a:t>Matched Result Analysis with RPA Adopted and RPA Non-Adopted Sample</a:t>
            </a:r>
          </a:p>
          <a:p>
            <a:pPr marL="285750" indent="-285750">
              <a:lnSpc>
                <a:spcPct val="200000"/>
              </a:lnSpc>
              <a:buClr>
                <a:schemeClr val="dk1"/>
              </a:buClr>
              <a:buSzPts val="1100"/>
            </a:pPr>
            <a:r>
              <a:rPr lang="en-US" altLang="zh-TW" sz="1600" dirty="0">
                <a:latin typeface="+mn-lt"/>
              </a:rPr>
              <a:t>Additional Analysis: Alternative Measure for AM proxy</a:t>
            </a:r>
          </a:p>
        </p:txBody>
      </p:sp>
      <p:sp>
        <p:nvSpPr>
          <p:cNvPr id="554" name="Google Shape;554;p66"/>
          <p:cNvSpPr txBox="1">
            <a:spLocks noGrp="1"/>
          </p:cNvSpPr>
          <p:nvPr>
            <p:ph type="title"/>
          </p:nvPr>
        </p:nvSpPr>
        <p:spPr>
          <a:xfrm>
            <a:off x="807720" y="490745"/>
            <a:ext cx="647192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j-lt"/>
              </a:rPr>
              <a:t>04 Results </a:t>
            </a:r>
            <a:endParaRPr sz="2400" dirty="0">
              <a:latin typeface="+mj-lt"/>
            </a:endParaRPr>
          </a:p>
        </p:txBody>
      </p:sp>
    </p:spTree>
    <p:extLst>
      <p:ext uri="{BB962C8B-B14F-4D97-AF65-F5344CB8AC3E}">
        <p14:creationId xmlns:p14="http://schemas.microsoft.com/office/powerpoint/2010/main" val="55665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DBEBF2F8-D0C3-2619-1D48-41EFAC927D63}"/>
              </a:ext>
            </a:extLst>
          </p:cNvPr>
          <p:cNvSpPr>
            <a:spLocks noGrp="1"/>
          </p:cNvSpPr>
          <p:nvPr>
            <p:ph type="subTitle" idx="1"/>
          </p:nvPr>
        </p:nvSpPr>
        <p:spPr/>
        <p:txBody>
          <a:bodyPr/>
          <a:lstStyle/>
          <a:p>
            <a:endParaRPr lang="zh-TW" altLang="en-US"/>
          </a:p>
        </p:txBody>
      </p:sp>
      <p:sp>
        <p:nvSpPr>
          <p:cNvPr id="3" name="標題 2">
            <a:extLst>
              <a:ext uri="{FF2B5EF4-FFF2-40B4-BE49-F238E27FC236}">
                <a16:creationId xmlns:a16="http://schemas.microsoft.com/office/drawing/2014/main" id="{5E6AF73E-0B31-29D8-A6AA-EF15B02F3484}"/>
              </a:ext>
            </a:extLst>
          </p:cNvPr>
          <p:cNvSpPr>
            <a:spLocks noGrp="1"/>
          </p:cNvSpPr>
          <p:nvPr>
            <p:ph type="title"/>
          </p:nvPr>
        </p:nvSpPr>
        <p:spPr>
          <a:xfrm>
            <a:off x="492760" y="389145"/>
            <a:ext cx="8158480" cy="572700"/>
          </a:xfrm>
        </p:spPr>
        <p:txBody>
          <a:bodyPr/>
          <a:lstStyle/>
          <a:p>
            <a:r>
              <a:rPr lang="en-US" altLang="zh-TW" sz="2000" dirty="0">
                <a:latin typeface="+mn-lt"/>
              </a:rPr>
              <a:t>Descriptive Statistics: for Both RPA Adopters and Control Group</a:t>
            </a:r>
            <a:endParaRPr lang="zh-TW" altLang="en-US" sz="2000" dirty="0"/>
          </a:p>
        </p:txBody>
      </p:sp>
      <p:graphicFrame>
        <p:nvGraphicFramePr>
          <p:cNvPr id="4" name="表格 3">
            <a:extLst>
              <a:ext uri="{FF2B5EF4-FFF2-40B4-BE49-F238E27FC236}">
                <a16:creationId xmlns:a16="http://schemas.microsoft.com/office/drawing/2014/main" id="{B123AFC5-9261-59B2-84C7-E94B3097B960}"/>
              </a:ext>
            </a:extLst>
          </p:cNvPr>
          <p:cNvGraphicFramePr>
            <a:graphicFrameLocks noGrp="1"/>
          </p:cNvGraphicFramePr>
          <p:nvPr>
            <p:extLst>
              <p:ext uri="{D42A27DB-BD31-4B8C-83A1-F6EECF244321}">
                <p14:modId xmlns:p14="http://schemas.microsoft.com/office/powerpoint/2010/main" val="2376731861"/>
              </p:ext>
            </p:extLst>
          </p:nvPr>
        </p:nvGraphicFramePr>
        <p:xfrm>
          <a:off x="929442" y="998595"/>
          <a:ext cx="7285115" cy="3735000"/>
        </p:xfrm>
        <a:graphic>
          <a:graphicData uri="http://schemas.openxmlformats.org/drawingml/2006/table">
            <a:tbl>
              <a:tblPr firstRow="1" firstCol="1" bandRow="1">
                <a:tableStyleId>{68D230F3-CF80-4859-8CE7-A43EE81993B5}</a:tableStyleId>
              </a:tblPr>
              <a:tblGrid>
                <a:gridCol w="800099">
                  <a:extLst>
                    <a:ext uri="{9D8B030D-6E8A-4147-A177-3AD203B41FA5}">
                      <a16:colId xmlns:a16="http://schemas.microsoft.com/office/drawing/2014/main" val="1066176139"/>
                    </a:ext>
                  </a:extLst>
                </a:gridCol>
                <a:gridCol w="812131">
                  <a:extLst>
                    <a:ext uri="{9D8B030D-6E8A-4147-A177-3AD203B41FA5}">
                      <a16:colId xmlns:a16="http://schemas.microsoft.com/office/drawing/2014/main" val="724015226"/>
                    </a:ext>
                  </a:extLst>
                </a:gridCol>
                <a:gridCol w="812131">
                  <a:extLst>
                    <a:ext uri="{9D8B030D-6E8A-4147-A177-3AD203B41FA5}">
                      <a16:colId xmlns:a16="http://schemas.microsoft.com/office/drawing/2014/main" val="4226838921"/>
                    </a:ext>
                  </a:extLst>
                </a:gridCol>
                <a:gridCol w="812131">
                  <a:extLst>
                    <a:ext uri="{9D8B030D-6E8A-4147-A177-3AD203B41FA5}">
                      <a16:colId xmlns:a16="http://schemas.microsoft.com/office/drawing/2014/main" val="3125160467"/>
                    </a:ext>
                  </a:extLst>
                </a:gridCol>
                <a:gridCol w="812131">
                  <a:extLst>
                    <a:ext uri="{9D8B030D-6E8A-4147-A177-3AD203B41FA5}">
                      <a16:colId xmlns:a16="http://schemas.microsoft.com/office/drawing/2014/main" val="2860844269"/>
                    </a:ext>
                  </a:extLst>
                </a:gridCol>
                <a:gridCol w="812131">
                  <a:extLst>
                    <a:ext uri="{9D8B030D-6E8A-4147-A177-3AD203B41FA5}">
                      <a16:colId xmlns:a16="http://schemas.microsoft.com/office/drawing/2014/main" val="3396598708"/>
                    </a:ext>
                  </a:extLst>
                </a:gridCol>
                <a:gridCol w="812131">
                  <a:extLst>
                    <a:ext uri="{9D8B030D-6E8A-4147-A177-3AD203B41FA5}">
                      <a16:colId xmlns:a16="http://schemas.microsoft.com/office/drawing/2014/main" val="509952178"/>
                    </a:ext>
                  </a:extLst>
                </a:gridCol>
                <a:gridCol w="812131">
                  <a:extLst>
                    <a:ext uri="{9D8B030D-6E8A-4147-A177-3AD203B41FA5}">
                      <a16:colId xmlns:a16="http://schemas.microsoft.com/office/drawing/2014/main" val="592481000"/>
                    </a:ext>
                  </a:extLst>
                </a:gridCol>
                <a:gridCol w="800099">
                  <a:extLst>
                    <a:ext uri="{9D8B030D-6E8A-4147-A177-3AD203B41FA5}">
                      <a16:colId xmlns:a16="http://schemas.microsoft.com/office/drawing/2014/main" val="781347954"/>
                    </a:ext>
                  </a:extLst>
                </a:gridCol>
              </a:tblGrid>
              <a:tr h="179805">
                <a:tc gridSpan="9">
                  <a:txBody>
                    <a:bodyPr/>
                    <a:lstStyle/>
                    <a:p>
                      <a:pPr algn="ctr"/>
                      <a:r>
                        <a:rPr lang="en-US" altLang="zh-TW" sz="1200" kern="100" dirty="0">
                          <a:effectLst/>
                        </a:rPr>
                        <a:t>Table 2 Panel A: The Comparison between Pre- and Post-Implementation for RPA Adopters</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hMerge="1">
                  <a:txBody>
                    <a:bodyPr/>
                    <a:lstStyle/>
                    <a:p>
                      <a:pPr algn="ct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hMerge="1">
                  <a:txBody>
                    <a:bodyPr/>
                    <a:lstStyle/>
                    <a:p>
                      <a:pPr algn="ct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hMerge="1">
                  <a:txBody>
                    <a:bodyPr/>
                    <a:lstStyle/>
                    <a:p>
                      <a:pPr algn="ct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hMerge="1">
                  <a:txBody>
                    <a:bodyPr/>
                    <a:lstStyle/>
                    <a:p>
                      <a:pPr algn="ct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nchor="ctr"/>
                </a:tc>
                <a:tc hMerge="1">
                  <a:txBody>
                    <a:bodyPr/>
                    <a:lstStyle/>
                    <a:p>
                      <a:pPr algn="ct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nchor="ctr"/>
                </a:tc>
                <a:tc hMerge="1">
                  <a:txBody>
                    <a:bodyPr/>
                    <a:lstStyle/>
                    <a:p>
                      <a:pPr algn="ct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hMerge="1">
                  <a:txBody>
                    <a:bodyPr/>
                    <a:lstStyle/>
                    <a:p>
                      <a:pPr algn="ct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hMerge="1">
                  <a:txBody>
                    <a:bodyPr/>
                    <a:lstStyle/>
                    <a:p>
                      <a:pPr algn="ct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extLst>
                  <a:ext uri="{0D108BD9-81ED-4DB2-BD59-A6C34878D82A}">
                    <a16:rowId xmlns:a16="http://schemas.microsoft.com/office/drawing/2014/main" val="3196150858"/>
                  </a:ext>
                </a:extLst>
              </a:tr>
              <a:tr h="179805">
                <a:tc>
                  <a:txBody>
                    <a:bodyPr/>
                    <a:lstStyle/>
                    <a:p>
                      <a:pPr algn="ctr"/>
                      <a:r>
                        <a:rPr lang="en-US" sz="1100" b="0" kern="0" dirty="0">
                          <a:effectLst/>
                        </a:rPr>
                        <a:t>Variable</a:t>
                      </a:r>
                      <a:endParaRPr lang="zh-TW" sz="1200" b="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a:txBody>
                    <a:bodyPr/>
                    <a:lstStyle/>
                    <a:p>
                      <a:pPr algn="ctr"/>
                      <a:r>
                        <a:rPr lang="en-US" sz="1100" kern="0" dirty="0">
                          <a:effectLst/>
                        </a:rPr>
                        <a:t>N</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a:txBody>
                    <a:bodyPr/>
                    <a:lstStyle/>
                    <a:p>
                      <a:pPr algn="ctr"/>
                      <a:r>
                        <a:rPr lang="en-US" sz="1100" kern="0" dirty="0">
                          <a:effectLst/>
                        </a:rPr>
                        <a:t>Mean</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a:txBody>
                    <a:bodyPr/>
                    <a:lstStyle/>
                    <a:p>
                      <a:pPr algn="ctr"/>
                      <a:r>
                        <a:rPr lang="en-US" sz="1100" kern="0">
                          <a:effectLst/>
                        </a:rPr>
                        <a:t>Median</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nchor="ctr"/>
                </a:tc>
                <a:tc>
                  <a:txBody>
                    <a:bodyPr/>
                    <a:lstStyle/>
                    <a:p>
                      <a:pPr algn="ctr"/>
                      <a:r>
                        <a:rPr lang="en-US" sz="1100" kern="0">
                          <a:effectLst/>
                        </a:rPr>
                        <a:t>S.D.</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nchor="ctr"/>
                </a:tc>
                <a:tc>
                  <a:txBody>
                    <a:bodyPr/>
                    <a:lstStyle/>
                    <a:p>
                      <a:pPr algn="ctr"/>
                      <a:r>
                        <a:rPr lang="en-US" sz="1100" kern="0" dirty="0">
                          <a:effectLst/>
                        </a:rPr>
                        <a:t>Min</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a:txBody>
                    <a:bodyPr/>
                    <a:lstStyle/>
                    <a:p>
                      <a:pPr algn="ctr"/>
                      <a:r>
                        <a:rPr lang="en-US" sz="1100" kern="0" dirty="0">
                          <a:effectLst/>
                        </a:rPr>
                        <a:t>P25</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a:txBody>
                    <a:bodyPr/>
                    <a:lstStyle/>
                    <a:p>
                      <a:pPr algn="ctr"/>
                      <a:r>
                        <a:rPr lang="en-US" sz="1100" kern="0" dirty="0">
                          <a:effectLst/>
                        </a:rPr>
                        <a:t>P75</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tc>
                  <a:txBody>
                    <a:bodyPr/>
                    <a:lstStyle/>
                    <a:p>
                      <a:pPr algn="ctr"/>
                      <a:r>
                        <a:rPr lang="en-US" sz="1100" kern="0" dirty="0">
                          <a:effectLst/>
                        </a:rPr>
                        <a:t>Max</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nchor="ctr"/>
                </a:tc>
                <a:extLst>
                  <a:ext uri="{0D108BD9-81ED-4DB2-BD59-A6C34878D82A}">
                    <a16:rowId xmlns:a16="http://schemas.microsoft.com/office/drawing/2014/main" val="350892948"/>
                  </a:ext>
                </a:extLst>
              </a:tr>
              <a:tr h="179805">
                <a:tc>
                  <a:txBody>
                    <a:bodyPr/>
                    <a:lstStyle/>
                    <a:p>
                      <a:pPr algn="ctr"/>
                      <a:r>
                        <a:rPr lang="en-US" sz="1100" kern="0" dirty="0">
                          <a:effectLst/>
                        </a:rPr>
                        <a:t>ABSDA</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1,032</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0.0501</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0.0360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0.0486</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0.0007</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0.2380</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0.0154</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0.0684</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3330948315"/>
                  </a:ext>
                </a:extLst>
              </a:tr>
              <a:tr h="179805">
                <a:tc>
                  <a:txBody>
                    <a:bodyPr/>
                    <a:lstStyle/>
                    <a:p>
                      <a:pPr algn="ctr"/>
                      <a:r>
                        <a:rPr lang="en-US" sz="1100" kern="0">
                          <a:effectLst/>
                        </a:rPr>
                        <a:t>ABPROD</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1,032</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-0.0055</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-0.0001</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0.0993</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-0.3625</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0.2359</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-0.0506</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0.0521</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2298886662"/>
                  </a:ext>
                </a:extLst>
              </a:tr>
              <a:tr h="179805">
                <a:tc>
                  <a:txBody>
                    <a:bodyPr/>
                    <a:lstStyle/>
                    <a:p>
                      <a:pPr algn="ctr"/>
                      <a:r>
                        <a:rPr lang="en-US" sz="1100" kern="0" dirty="0">
                          <a:effectLst/>
                        </a:rPr>
                        <a:t>ABEXP</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-0.0009</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0.0103</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0.0744</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-0.3994</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0.1276</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-0.0234</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0.0389</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3614665749"/>
                  </a:ext>
                </a:extLst>
              </a:tr>
              <a:tr h="179805">
                <a:tc>
                  <a:txBody>
                    <a:bodyPr/>
                    <a:lstStyle/>
                    <a:p>
                      <a:pPr algn="ctr"/>
                      <a:r>
                        <a:rPr lang="en-US" sz="1100" kern="0">
                          <a:effectLst/>
                        </a:rPr>
                        <a:t>RM</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1,032</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-0.0056</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0.0101</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0.1522</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-0.6393</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0.3171</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-0.0627</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0.0790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3889497175"/>
                  </a:ext>
                </a:extLst>
              </a:tr>
              <a:tr h="179805">
                <a:tc>
                  <a:txBody>
                    <a:bodyPr/>
                    <a:lstStyle/>
                    <a:p>
                      <a:pPr algn="ctr"/>
                      <a:r>
                        <a:rPr lang="en-US" sz="1100" kern="0">
                          <a:effectLst/>
                        </a:rPr>
                        <a:t>LEV</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1,032</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0.4438</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0.4401</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0.1793</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0.0980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0.8888</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0.3042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0.5567</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3848166354"/>
                  </a:ext>
                </a:extLst>
              </a:tr>
              <a:tr h="179805">
                <a:tc>
                  <a:txBody>
                    <a:bodyPr/>
                    <a:lstStyle/>
                    <a:p>
                      <a:pPr algn="ctr"/>
                      <a:r>
                        <a:rPr lang="en-US" sz="1100" kern="0">
                          <a:effectLst/>
                        </a:rPr>
                        <a:t>OCF</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0.0724</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0.0637</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0.1004</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-0.1858</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0.4156</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0.0133</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0.1293</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4244317619"/>
                  </a:ext>
                </a:extLst>
              </a:tr>
              <a:tr h="179805">
                <a:tc>
                  <a:txBody>
                    <a:bodyPr/>
                    <a:lstStyle/>
                    <a:p>
                      <a:pPr algn="ctr"/>
                      <a:r>
                        <a:rPr lang="en-US" sz="1100" kern="0">
                          <a:effectLst/>
                        </a:rPr>
                        <a:t>MTB</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1.8775</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1.4658</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1.4649</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0.3915</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8.3286</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0.9324</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2.2643</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3989309202"/>
                  </a:ext>
                </a:extLst>
              </a:tr>
              <a:tr h="179805">
                <a:tc>
                  <a:txBody>
                    <a:bodyPr/>
                    <a:lstStyle/>
                    <a:p>
                      <a:pPr algn="ctr"/>
                      <a:r>
                        <a:rPr lang="en-US" sz="1100" kern="0">
                          <a:effectLst/>
                        </a:rPr>
                        <a:t>MS</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4.1065</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0.9108</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7.9144</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0.0153</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40.6648</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0.1726</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4.0773</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1919332799"/>
                  </a:ext>
                </a:extLst>
              </a:tr>
              <a:tr h="179805">
                <a:tc>
                  <a:txBody>
                    <a:bodyPr/>
                    <a:lstStyle/>
                    <a:p>
                      <a:pPr algn="ctr"/>
                      <a:r>
                        <a:rPr lang="en-US" sz="1100" kern="0">
                          <a:effectLst/>
                        </a:rPr>
                        <a:t>INST</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0.4472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0.4270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0.2349</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0.0307</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0.9207</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0.2488</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0.6394</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2577045086"/>
                  </a:ext>
                </a:extLst>
              </a:tr>
              <a:tr h="179805">
                <a:tc>
                  <a:txBody>
                    <a:bodyPr/>
                    <a:lstStyle/>
                    <a:p>
                      <a:pPr algn="ctr"/>
                      <a:r>
                        <a:rPr lang="en-US" sz="1100" kern="0">
                          <a:effectLst/>
                        </a:rPr>
                        <a:t>CYCLE</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156.0500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89.3900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416.2791</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-237.4192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3517.9040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47.0300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137.9200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3187366366"/>
                  </a:ext>
                </a:extLst>
              </a:tr>
              <a:tr h="179805">
                <a:tc>
                  <a:txBody>
                    <a:bodyPr/>
                    <a:lstStyle/>
                    <a:p>
                      <a:pPr algn="ctr"/>
                      <a:r>
                        <a:rPr lang="en-US" sz="1100" kern="0">
                          <a:effectLst/>
                        </a:rPr>
                        <a:t>NOA</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0.5908</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0.6103</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0.2209</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0.0147</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1.0877</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0.4342</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0.7468</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3366759538"/>
                  </a:ext>
                </a:extLst>
              </a:tr>
              <a:tr h="179805">
                <a:tc>
                  <a:txBody>
                    <a:bodyPr/>
                    <a:lstStyle/>
                    <a:p>
                      <a:pPr algn="ctr"/>
                      <a:r>
                        <a:rPr lang="en-US" sz="1100" kern="0">
                          <a:effectLst/>
                        </a:rPr>
                        <a:t>ZSCORE</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3.6191</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2.8691</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2.7510</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0.0341</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14.5969</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1.9316</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4.2370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2104754432"/>
                  </a:ext>
                </a:extLst>
              </a:tr>
              <a:tr h="179805">
                <a:tc>
                  <a:txBody>
                    <a:bodyPr/>
                    <a:lstStyle/>
                    <a:p>
                      <a:pPr algn="ctr"/>
                      <a:r>
                        <a:rPr lang="en-US" sz="1100" kern="0">
                          <a:effectLst/>
                        </a:rPr>
                        <a:t>CL</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0.2609</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0.2238</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0.1610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0.0290</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0.7570</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0.1385</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0.3413</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1227690597"/>
                  </a:ext>
                </a:extLst>
              </a:tr>
              <a:tr h="179805">
                <a:tc>
                  <a:txBody>
                    <a:bodyPr/>
                    <a:lstStyle/>
                    <a:p>
                      <a:pPr algn="ctr"/>
                      <a:r>
                        <a:rPr lang="en-US" sz="1100" kern="0">
                          <a:effectLst/>
                        </a:rPr>
                        <a:t>ADJROA</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0.0120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0.0038</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0.0777</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-0.2116</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0.2804</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-0.0224</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0.0431</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2961149348"/>
                  </a:ext>
                </a:extLst>
              </a:tr>
              <a:tr h="179805">
                <a:tc>
                  <a:txBody>
                    <a:bodyPr/>
                    <a:lstStyle/>
                    <a:p>
                      <a:pPr algn="ctr"/>
                      <a:r>
                        <a:rPr lang="en-US" sz="1100" kern="0">
                          <a:effectLst/>
                        </a:rPr>
                        <a:t>SIZE</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16.2485</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15.8113</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1.7960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13.2138</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20.2936</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14.7886</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17.6342</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800237254"/>
                  </a:ext>
                </a:extLst>
              </a:tr>
              <a:tr h="179805">
                <a:tc>
                  <a:txBody>
                    <a:bodyPr/>
                    <a:lstStyle/>
                    <a:p>
                      <a:pPr algn="ctr"/>
                      <a:r>
                        <a:rPr lang="en-US" sz="1100" kern="0">
                          <a:effectLst/>
                        </a:rPr>
                        <a:t>BIG4</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0.9302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1.0000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0.2549</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0.0000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1.0000</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1.0000</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1.0000</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1950771596"/>
                  </a:ext>
                </a:extLst>
              </a:tr>
              <a:tr h="179805">
                <a:tc>
                  <a:txBody>
                    <a:bodyPr/>
                    <a:lstStyle/>
                    <a:p>
                      <a:pPr algn="ctr"/>
                      <a:r>
                        <a:rPr lang="en-US" sz="1100" kern="0">
                          <a:effectLst/>
                        </a:rPr>
                        <a:t>RD</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0.0497</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0.0197</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0.0947</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0.0000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0.6261</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0.0019</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0.0511</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1550657055"/>
                  </a:ext>
                </a:extLst>
              </a:tr>
              <a:tr h="179805">
                <a:tc>
                  <a:txBody>
                    <a:bodyPr/>
                    <a:lstStyle/>
                    <a:p>
                      <a:pPr algn="ctr"/>
                      <a:r>
                        <a:rPr lang="en-US" sz="1100" kern="0" dirty="0">
                          <a:effectLst/>
                        </a:rPr>
                        <a:t>ADV</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1,032</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0.0704</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0.0403</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0.0781</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0.0000</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a:effectLst/>
                        </a:rPr>
                        <a:t>0.3639</a:t>
                      </a:r>
                      <a:endParaRPr lang="zh-TW" sz="1200" kern="10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0.0238</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tc>
                  <a:txBody>
                    <a:bodyPr/>
                    <a:lstStyle/>
                    <a:p>
                      <a:pPr algn="ctr"/>
                      <a:r>
                        <a:rPr lang="en-US" sz="1100" kern="0" dirty="0">
                          <a:effectLst/>
                        </a:rPr>
                        <a:t>0.0880</a:t>
                      </a:r>
                      <a:endParaRPr lang="zh-TW" sz="1200" kern="100" dirty="0">
                        <a:effectLst/>
                        <a:latin typeface="+mn-lt"/>
                        <a:ea typeface="新細明體" panose="02020500000000000000" pitchFamily="18" charset="-120"/>
                        <a:cs typeface="Times New Roman" panose="02020603050405020304" pitchFamily="18" charset="0"/>
                      </a:endParaRPr>
                    </a:p>
                  </a:txBody>
                  <a:tcPr marL="9174" marR="9174" marT="9174" marB="9174"/>
                </a:tc>
                <a:extLst>
                  <a:ext uri="{0D108BD9-81ED-4DB2-BD59-A6C34878D82A}">
                    <a16:rowId xmlns:a16="http://schemas.microsoft.com/office/drawing/2014/main" val="893833249"/>
                  </a:ext>
                </a:extLst>
              </a:tr>
            </a:tbl>
          </a:graphicData>
        </a:graphic>
      </p:graphicFrame>
    </p:spTree>
    <p:extLst>
      <p:ext uri="{BB962C8B-B14F-4D97-AF65-F5344CB8AC3E}">
        <p14:creationId xmlns:p14="http://schemas.microsoft.com/office/powerpoint/2010/main" val="3774898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E6AF73E-0B31-29D8-A6AA-EF15B02F3484}"/>
              </a:ext>
            </a:extLst>
          </p:cNvPr>
          <p:cNvSpPr>
            <a:spLocks noGrp="1"/>
          </p:cNvSpPr>
          <p:nvPr>
            <p:ph type="title"/>
          </p:nvPr>
        </p:nvSpPr>
        <p:spPr>
          <a:xfrm>
            <a:off x="492760" y="389145"/>
            <a:ext cx="8158480" cy="572700"/>
          </a:xfrm>
        </p:spPr>
        <p:txBody>
          <a:bodyPr/>
          <a:lstStyle/>
          <a:p>
            <a:r>
              <a:rPr lang="en-US" altLang="zh-TW" sz="2000" dirty="0">
                <a:latin typeface="+mn-lt"/>
              </a:rPr>
              <a:t>Descriptive Statistics: for Both RPA Adopters and Control Group</a:t>
            </a:r>
            <a:endParaRPr lang="zh-TW" altLang="en-US" sz="2000" dirty="0"/>
          </a:p>
        </p:txBody>
      </p:sp>
      <p:graphicFrame>
        <p:nvGraphicFramePr>
          <p:cNvPr id="6" name="表格 5">
            <a:extLst>
              <a:ext uri="{FF2B5EF4-FFF2-40B4-BE49-F238E27FC236}">
                <a16:creationId xmlns:a16="http://schemas.microsoft.com/office/drawing/2014/main" id="{0BEA0DAD-40EE-B219-01F0-FA57863E73CF}"/>
              </a:ext>
            </a:extLst>
          </p:cNvPr>
          <p:cNvGraphicFramePr>
            <a:graphicFrameLocks noGrp="1"/>
          </p:cNvGraphicFramePr>
          <p:nvPr>
            <p:extLst>
              <p:ext uri="{D42A27DB-BD31-4B8C-83A1-F6EECF244321}">
                <p14:modId xmlns:p14="http://schemas.microsoft.com/office/powerpoint/2010/main" val="1477790334"/>
              </p:ext>
            </p:extLst>
          </p:nvPr>
        </p:nvGraphicFramePr>
        <p:xfrm>
          <a:off x="712787" y="1809138"/>
          <a:ext cx="7718425" cy="1525223"/>
        </p:xfrm>
        <a:graphic>
          <a:graphicData uri="http://schemas.openxmlformats.org/drawingml/2006/table">
            <a:tbl>
              <a:tblPr firstRow="1" firstCol="1" bandRow="1">
                <a:tableStyleId>{68D230F3-CF80-4859-8CE7-A43EE81993B5}</a:tableStyleId>
              </a:tblPr>
              <a:tblGrid>
                <a:gridCol w="1674099">
                  <a:extLst>
                    <a:ext uri="{9D8B030D-6E8A-4147-A177-3AD203B41FA5}">
                      <a16:colId xmlns:a16="http://schemas.microsoft.com/office/drawing/2014/main" val="2150885671"/>
                    </a:ext>
                  </a:extLst>
                </a:gridCol>
                <a:gridCol w="1165394">
                  <a:extLst>
                    <a:ext uri="{9D8B030D-6E8A-4147-A177-3AD203B41FA5}">
                      <a16:colId xmlns:a16="http://schemas.microsoft.com/office/drawing/2014/main" val="397228863"/>
                    </a:ext>
                  </a:extLst>
                </a:gridCol>
                <a:gridCol w="1220889">
                  <a:extLst>
                    <a:ext uri="{9D8B030D-6E8A-4147-A177-3AD203B41FA5}">
                      <a16:colId xmlns:a16="http://schemas.microsoft.com/office/drawing/2014/main" val="587543336"/>
                    </a:ext>
                  </a:extLst>
                </a:gridCol>
                <a:gridCol w="1216265">
                  <a:extLst>
                    <a:ext uri="{9D8B030D-6E8A-4147-A177-3AD203B41FA5}">
                      <a16:colId xmlns:a16="http://schemas.microsoft.com/office/drawing/2014/main" val="4256257605"/>
                    </a:ext>
                  </a:extLst>
                </a:gridCol>
                <a:gridCol w="1220889">
                  <a:extLst>
                    <a:ext uri="{9D8B030D-6E8A-4147-A177-3AD203B41FA5}">
                      <a16:colId xmlns:a16="http://schemas.microsoft.com/office/drawing/2014/main" val="536202887"/>
                    </a:ext>
                  </a:extLst>
                </a:gridCol>
                <a:gridCol w="1220889">
                  <a:extLst>
                    <a:ext uri="{9D8B030D-6E8A-4147-A177-3AD203B41FA5}">
                      <a16:colId xmlns:a16="http://schemas.microsoft.com/office/drawing/2014/main" val="2772230285"/>
                    </a:ext>
                  </a:extLst>
                </a:gridCol>
              </a:tblGrid>
              <a:tr h="209428">
                <a:tc gridSpan="6">
                  <a:txBody>
                    <a:bodyPr/>
                    <a:lstStyle/>
                    <a:p>
                      <a:pPr marR="0" algn="ctr" rtl="0">
                        <a:lnSpc>
                          <a:spcPct val="100000"/>
                        </a:lnSpc>
                        <a:spcBef>
                          <a:spcPts val="0"/>
                        </a:spcBef>
                        <a:spcAft>
                          <a:spcPts val="0"/>
                        </a:spcAft>
                        <a:buClr>
                          <a:srgbClr val="000000"/>
                        </a:buClr>
                        <a:buFont typeface="Arial"/>
                      </a:pPr>
                      <a:r>
                        <a:rPr lang="en-US" altLang="zh-TW" sz="1100" b="1" u="none" strike="noStrike" kern="0" cap="none" dirty="0">
                          <a:solidFill>
                            <a:srgbClr val="000000"/>
                          </a:solidFill>
                          <a:effectLst/>
                          <a:sym typeface="Arial"/>
                        </a:rPr>
                        <a:t>Table 2 Panel B: Comparisons between RPA Adopters and Control Group in the Pre-Implementation Period (Partial)</a:t>
                      </a:r>
                      <a:endParaRPr lang="en-US" altLang="zh-TW" sz="1100" b="1"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hMerge="1">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hMerge="1">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hMerge="1">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hMerge="1">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hMerge="1">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extLst>
                  <a:ext uri="{0D108BD9-81ED-4DB2-BD59-A6C34878D82A}">
                    <a16:rowId xmlns:a16="http://schemas.microsoft.com/office/drawing/2014/main" val="3280784832"/>
                  </a:ext>
                </a:extLst>
              </a:tr>
              <a:tr h="209428">
                <a:tc>
                  <a:txBody>
                    <a:bodyPr/>
                    <a:lstStyle/>
                    <a:p>
                      <a:pPr marR="0" algn="ctr" rtl="0">
                        <a:lnSpc>
                          <a:spcPct val="100000"/>
                        </a:lnSpc>
                        <a:spcBef>
                          <a:spcPts val="0"/>
                        </a:spcBef>
                        <a:spcAft>
                          <a:spcPts val="0"/>
                        </a:spcAft>
                        <a:buClr>
                          <a:srgbClr val="000000"/>
                        </a:buClr>
                        <a:buFont typeface="Arial"/>
                      </a:pPr>
                      <a:r>
                        <a:rPr lang="en-US" sz="1100" b="0" u="none" strike="noStrike" kern="0" cap="none" dirty="0">
                          <a:solidFill>
                            <a:srgbClr val="000000"/>
                          </a:solidFill>
                          <a:effectLst/>
                          <a:sym typeface="Arial"/>
                        </a:rPr>
                        <a:t> </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dirty="0">
                          <a:solidFill>
                            <a:srgbClr val="000000"/>
                          </a:solidFill>
                          <a:effectLst/>
                          <a:sym typeface="Arial"/>
                        </a:rPr>
                        <a:t>(1)</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dirty="0">
                          <a:solidFill>
                            <a:srgbClr val="000000"/>
                          </a:solidFill>
                          <a:effectLst/>
                          <a:sym typeface="Arial"/>
                        </a:rPr>
                        <a:t>(2)</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a:solidFill>
                            <a:srgbClr val="000000"/>
                          </a:solidFill>
                          <a:effectLst/>
                          <a:sym typeface="Arial"/>
                        </a:rPr>
                        <a:t>(3)</a:t>
                      </a:r>
                      <a:endParaRPr lang="zh-TW" altLang="en-US" sz="1100" b="0" i="0" u="none" strike="noStrike" kern="0" cap="none">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dirty="0">
                          <a:solidFill>
                            <a:srgbClr val="000000"/>
                          </a:solidFill>
                          <a:effectLst/>
                          <a:sym typeface="Arial"/>
                        </a:rPr>
                        <a:t>(4)</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altLang="zh-TW" sz="1100" b="0" u="none" strike="noStrike" kern="0" cap="none" dirty="0">
                          <a:solidFill>
                            <a:srgbClr val="000000"/>
                          </a:solidFill>
                          <a:effectLst/>
                          <a:sym typeface="Arial"/>
                        </a:rPr>
                        <a:t>……</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extLst>
                  <a:ext uri="{0D108BD9-81ED-4DB2-BD59-A6C34878D82A}">
                    <a16:rowId xmlns:a16="http://schemas.microsoft.com/office/drawing/2014/main" val="58067480"/>
                  </a:ext>
                </a:extLst>
              </a:tr>
              <a:tr h="219808">
                <a:tc>
                  <a:txBody>
                    <a:bodyPr/>
                    <a:lstStyle/>
                    <a:p>
                      <a:pPr marR="0" algn="ctr" rtl="0">
                        <a:lnSpc>
                          <a:spcPct val="100000"/>
                        </a:lnSpc>
                        <a:spcBef>
                          <a:spcPts val="0"/>
                        </a:spcBef>
                        <a:spcAft>
                          <a:spcPts val="0"/>
                        </a:spcAft>
                        <a:buClr>
                          <a:srgbClr val="000000"/>
                        </a:buClr>
                        <a:buFont typeface="Arial"/>
                      </a:pPr>
                      <a:r>
                        <a:rPr lang="en-US" sz="1100" b="1" u="none" strike="noStrike" kern="0" cap="none" dirty="0">
                          <a:solidFill>
                            <a:srgbClr val="000000"/>
                          </a:solidFill>
                          <a:effectLst/>
                          <a:sym typeface="Arial"/>
                        </a:rPr>
                        <a:t>(1) ABSDA</a:t>
                      </a:r>
                      <a:endParaRPr lang="zh-TW" altLang="en-US" sz="1100" b="1"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a:solidFill>
                            <a:srgbClr val="000000"/>
                          </a:solidFill>
                          <a:effectLst/>
                          <a:sym typeface="Arial"/>
                        </a:rPr>
                        <a:t>1.000</a:t>
                      </a:r>
                      <a:endParaRPr lang="zh-TW" altLang="en-US" sz="1100" b="0" i="0" u="none" strike="noStrike" kern="0" cap="none">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cs typeface="Arial"/>
                        <a:sym typeface="Arial"/>
                      </a:endParaRPr>
                    </a:p>
                  </a:txBody>
                  <a:tcPr marL="65942" marR="65942" marT="0" marB="0"/>
                </a:tc>
                <a:extLst>
                  <a:ext uri="{0D108BD9-81ED-4DB2-BD59-A6C34878D82A}">
                    <a16:rowId xmlns:a16="http://schemas.microsoft.com/office/drawing/2014/main" val="3892686514"/>
                  </a:ext>
                </a:extLst>
              </a:tr>
              <a:tr h="227135">
                <a:tc>
                  <a:txBody>
                    <a:bodyPr/>
                    <a:lstStyle/>
                    <a:p>
                      <a:pPr marR="0" algn="ctr" rtl="0">
                        <a:lnSpc>
                          <a:spcPct val="100000"/>
                        </a:lnSpc>
                        <a:spcBef>
                          <a:spcPts val="0"/>
                        </a:spcBef>
                        <a:spcAft>
                          <a:spcPts val="0"/>
                        </a:spcAft>
                        <a:buClr>
                          <a:srgbClr val="000000"/>
                        </a:buClr>
                        <a:buFont typeface="Arial"/>
                      </a:pPr>
                      <a:r>
                        <a:rPr lang="en-US" sz="1100" b="1" u="none" strike="noStrike" kern="0" cap="none" dirty="0">
                          <a:solidFill>
                            <a:srgbClr val="000000"/>
                          </a:solidFill>
                          <a:effectLst/>
                          <a:sym typeface="Arial"/>
                        </a:rPr>
                        <a:t>(2) ABPROD</a:t>
                      </a:r>
                      <a:endParaRPr lang="zh-TW" altLang="en-US" sz="1100" b="1"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a:solidFill>
                            <a:srgbClr val="000000"/>
                          </a:solidFill>
                          <a:effectLst/>
                          <a:sym typeface="Arial"/>
                        </a:rPr>
                        <a:t>0.035</a:t>
                      </a:r>
                      <a:endParaRPr lang="zh-TW" altLang="en-US" sz="1100" b="0" i="0" u="none" strike="noStrike" kern="0" cap="none">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a:solidFill>
                            <a:srgbClr val="000000"/>
                          </a:solidFill>
                          <a:effectLst/>
                          <a:sym typeface="Arial"/>
                        </a:rPr>
                        <a:t>1.000</a:t>
                      </a:r>
                      <a:endParaRPr lang="zh-TW" altLang="en-US" sz="1100" b="0" i="0" u="none" strike="noStrike" kern="0" cap="none">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cs typeface="Arial"/>
                        <a:sym typeface="Arial"/>
                      </a:endParaRPr>
                    </a:p>
                  </a:txBody>
                  <a:tcPr marL="65942" marR="65942" marT="0" marB="0"/>
                </a:tc>
                <a:extLst>
                  <a:ext uri="{0D108BD9-81ED-4DB2-BD59-A6C34878D82A}">
                    <a16:rowId xmlns:a16="http://schemas.microsoft.com/office/drawing/2014/main" val="308278676"/>
                  </a:ext>
                </a:extLst>
              </a:tr>
              <a:tr h="219808">
                <a:tc>
                  <a:txBody>
                    <a:bodyPr/>
                    <a:lstStyle/>
                    <a:p>
                      <a:pPr marR="0" algn="ctr" rtl="0">
                        <a:lnSpc>
                          <a:spcPct val="100000"/>
                        </a:lnSpc>
                        <a:spcBef>
                          <a:spcPts val="0"/>
                        </a:spcBef>
                        <a:spcAft>
                          <a:spcPts val="0"/>
                        </a:spcAft>
                        <a:buClr>
                          <a:srgbClr val="000000"/>
                        </a:buClr>
                        <a:buFont typeface="Arial"/>
                      </a:pPr>
                      <a:r>
                        <a:rPr lang="en-US" sz="1100" b="1" u="none" strike="noStrike" kern="0" cap="none" dirty="0">
                          <a:solidFill>
                            <a:srgbClr val="000000"/>
                          </a:solidFill>
                          <a:effectLst/>
                          <a:sym typeface="Arial"/>
                        </a:rPr>
                        <a:t>(3) ABEXP</a:t>
                      </a:r>
                      <a:endParaRPr lang="zh-TW" altLang="en-US" sz="1100" b="1"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a:solidFill>
                            <a:srgbClr val="000000"/>
                          </a:solidFill>
                          <a:effectLst/>
                          <a:sym typeface="Arial"/>
                        </a:rPr>
                        <a:t>-0.062*</a:t>
                      </a:r>
                      <a:endParaRPr lang="zh-TW" altLang="en-US" sz="1100" b="0" i="0" u="none" strike="noStrike" kern="0" cap="none">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a:solidFill>
                            <a:srgbClr val="000000"/>
                          </a:solidFill>
                          <a:effectLst/>
                          <a:sym typeface="Arial"/>
                        </a:rPr>
                        <a:t>0.468***</a:t>
                      </a:r>
                      <a:endParaRPr lang="zh-TW" altLang="en-US" sz="1100" b="0" i="0" u="none" strike="noStrike" kern="0" cap="none">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dirty="0">
                          <a:solidFill>
                            <a:srgbClr val="000000"/>
                          </a:solidFill>
                          <a:effectLst/>
                          <a:sym typeface="Arial"/>
                        </a:rPr>
                        <a:t>1.000</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cs typeface="Arial"/>
                        <a:sym typeface="Arial"/>
                      </a:endParaRPr>
                    </a:p>
                  </a:txBody>
                  <a:tcPr marL="65942" marR="65942" marT="0" marB="0"/>
                </a:tc>
                <a:extLst>
                  <a:ext uri="{0D108BD9-81ED-4DB2-BD59-A6C34878D82A}">
                    <a16:rowId xmlns:a16="http://schemas.microsoft.com/office/drawing/2014/main" val="208126419"/>
                  </a:ext>
                </a:extLst>
              </a:tr>
              <a:tr h="219808">
                <a:tc>
                  <a:txBody>
                    <a:bodyPr/>
                    <a:lstStyle/>
                    <a:p>
                      <a:pPr marR="0" algn="ctr" rtl="0">
                        <a:lnSpc>
                          <a:spcPct val="100000"/>
                        </a:lnSpc>
                        <a:spcBef>
                          <a:spcPts val="0"/>
                        </a:spcBef>
                        <a:spcAft>
                          <a:spcPts val="0"/>
                        </a:spcAft>
                        <a:buClr>
                          <a:srgbClr val="000000"/>
                        </a:buClr>
                        <a:buFont typeface="Arial"/>
                      </a:pPr>
                      <a:r>
                        <a:rPr lang="en-US" sz="1100" b="1" u="none" strike="noStrike" kern="0" cap="none" dirty="0">
                          <a:solidFill>
                            <a:srgbClr val="000000"/>
                          </a:solidFill>
                          <a:effectLst/>
                          <a:sym typeface="Arial"/>
                        </a:rPr>
                        <a:t>(4) RM</a:t>
                      </a:r>
                      <a:endParaRPr lang="zh-TW" altLang="en-US" sz="1100" b="1"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dirty="0">
                          <a:solidFill>
                            <a:srgbClr val="000000"/>
                          </a:solidFill>
                          <a:effectLst/>
                          <a:sym typeface="Arial"/>
                        </a:rPr>
                        <a:t>0.006</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dirty="0">
                          <a:solidFill>
                            <a:srgbClr val="000000"/>
                          </a:solidFill>
                          <a:effectLst/>
                          <a:sym typeface="Arial"/>
                        </a:rPr>
                        <a:t>0.912***</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dirty="0">
                          <a:solidFill>
                            <a:srgbClr val="000000"/>
                          </a:solidFill>
                          <a:effectLst/>
                          <a:sym typeface="Arial"/>
                        </a:rPr>
                        <a:t>0.752***</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sz="1100" b="0" u="none" strike="noStrike" kern="0" cap="none" dirty="0">
                          <a:solidFill>
                            <a:srgbClr val="000000"/>
                          </a:solidFill>
                          <a:effectLst/>
                          <a:sym typeface="Arial"/>
                        </a:rPr>
                        <a:t>1.000</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extLst>
                  <a:ext uri="{0D108BD9-81ED-4DB2-BD59-A6C34878D82A}">
                    <a16:rowId xmlns:a16="http://schemas.microsoft.com/office/drawing/2014/main" val="582128071"/>
                  </a:ext>
                </a:extLst>
              </a:tr>
              <a:tr h="219808">
                <a:tc>
                  <a:txBody>
                    <a:bodyPr/>
                    <a:lstStyle/>
                    <a:p>
                      <a:pPr marR="0" algn="ctr" rtl="0">
                        <a:lnSpc>
                          <a:spcPct val="100000"/>
                        </a:lnSpc>
                        <a:spcBef>
                          <a:spcPts val="0"/>
                        </a:spcBef>
                        <a:spcAft>
                          <a:spcPts val="0"/>
                        </a:spcAft>
                        <a:buClr>
                          <a:srgbClr val="000000"/>
                        </a:buClr>
                        <a:buFont typeface="Arial"/>
                      </a:pPr>
                      <a:r>
                        <a:rPr lang="en-US" altLang="zh-TW" sz="1100" b="0" u="none" strike="noStrike" kern="0" cap="none" dirty="0">
                          <a:solidFill>
                            <a:srgbClr val="000000"/>
                          </a:solidFill>
                          <a:effectLst/>
                          <a:sym typeface="Arial"/>
                        </a:rPr>
                        <a:t>……</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tc>
                  <a:txBody>
                    <a:bodyPr/>
                    <a:lstStyle/>
                    <a:p>
                      <a:pPr marR="0" algn="ctr" rtl="0">
                        <a:lnSpc>
                          <a:spcPct val="100000"/>
                        </a:lnSpc>
                        <a:spcBef>
                          <a:spcPts val="0"/>
                        </a:spcBef>
                        <a:spcAft>
                          <a:spcPts val="0"/>
                        </a:spcAft>
                        <a:buClr>
                          <a:srgbClr val="000000"/>
                        </a:buClr>
                        <a:buFont typeface="Arial"/>
                      </a:pPr>
                      <a:r>
                        <a:rPr lang="en-US" altLang="zh-TW" sz="1100" b="0" u="none" strike="noStrike" kern="0" cap="none" dirty="0">
                          <a:solidFill>
                            <a:srgbClr val="000000"/>
                          </a:solidFill>
                          <a:effectLst/>
                          <a:sym typeface="Arial"/>
                        </a:rPr>
                        <a:t>……</a:t>
                      </a:r>
                      <a:endParaRPr lang="zh-TW" altLang="en-US" sz="1100" b="0" i="0" u="none" strike="noStrike" kern="0" cap="none" dirty="0">
                        <a:solidFill>
                          <a:srgbClr val="000000"/>
                        </a:solidFill>
                        <a:effectLst/>
                        <a:latin typeface="+mn-lt"/>
                        <a:ea typeface="新細明體" panose="02020500000000000000" pitchFamily="18" charset="-120"/>
                        <a:cs typeface="Arial"/>
                        <a:sym typeface="Arial"/>
                      </a:endParaRPr>
                    </a:p>
                  </a:txBody>
                  <a:tcPr marL="65942" marR="65942" marT="0" marB="0"/>
                </a:tc>
                <a:extLst>
                  <a:ext uri="{0D108BD9-81ED-4DB2-BD59-A6C34878D82A}">
                    <a16:rowId xmlns:a16="http://schemas.microsoft.com/office/drawing/2014/main" val="232847136"/>
                  </a:ext>
                </a:extLst>
              </a:tr>
            </a:tbl>
          </a:graphicData>
        </a:graphic>
      </p:graphicFrame>
    </p:spTree>
    <p:extLst>
      <p:ext uri="{BB962C8B-B14F-4D97-AF65-F5344CB8AC3E}">
        <p14:creationId xmlns:p14="http://schemas.microsoft.com/office/powerpoint/2010/main" val="2434722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E6AF73E-0B31-29D8-A6AA-EF15B02F3484}"/>
              </a:ext>
            </a:extLst>
          </p:cNvPr>
          <p:cNvSpPr>
            <a:spLocks noGrp="1"/>
          </p:cNvSpPr>
          <p:nvPr>
            <p:ph type="title"/>
          </p:nvPr>
        </p:nvSpPr>
        <p:spPr>
          <a:xfrm>
            <a:off x="492760" y="389145"/>
            <a:ext cx="8158480" cy="572700"/>
          </a:xfrm>
        </p:spPr>
        <p:txBody>
          <a:bodyPr/>
          <a:lstStyle/>
          <a:p>
            <a:r>
              <a:rPr lang="en-US" altLang="zh-TW" sz="2000" dirty="0">
                <a:latin typeface="+mn-lt"/>
              </a:rPr>
              <a:t>Descriptive Statistics: for Both RPA Adopters and Control Group</a:t>
            </a:r>
            <a:endParaRPr lang="zh-TW" altLang="en-US" sz="2000" dirty="0"/>
          </a:p>
        </p:txBody>
      </p:sp>
      <p:graphicFrame>
        <p:nvGraphicFramePr>
          <p:cNvPr id="2" name="表格 1">
            <a:extLst>
              <a:ext uri="{FF2B5EF4-FFF2-40B4-BE49-F238E27FC236}">
                <a16:creationId xmlns:a16="http://schemas.microsoft.com/office/drawing/2014/main" id="{CEFEFE31-235C-5DBB-C3A1-97D777AE8AEC}"/>
              </a:ext>
            </a:extLst>
          </p:cNvPr>
          <p:cNvGraphicFramePr>
            <a:graphicFrameLocks noGrp="1"/>
          </p:cNvGraphicFramePr>
          <p:nvPr>
            <p:extLst>
              <p:ext uri="{D42A27DB-BD31-4B8C-83A1-F6EECF244321}">
                <p14:modId xmlns:p14="http://schemas.microsoft.com/office/powerpoint/2010/main" val="2589375540"/>
              </p:ext>
            </p:extLst>
          </p:nvPr>
        </p:nvGraphicFramePr>
        <p:xfrm>
          <a:off x="1223199" y="1973897"/>
          <a:ext cx="6697602" cy="1645920"/>
        </p:xfrm>
        <a:graphic>
          <a:graphicData uri="http://schemas.openxmlformats.org/drawingml/2006/table">
            <a:tbl>
              <a:tblPr firstRow="1" firstCol="1" bandRow="1">
                <a:tableStyleId>{68D230F3-CF80-4859-8CE7-A43EE81993B5}</a:tableStyleId>
              </a:tblPr>
              <a:tblGrid>
                <a:gridCol w="1115821">
                  <a:extLst>
                    <a:ext uri="{9D8B030D-6E8A-4147-A177-3AD203B41FA5}">
                      <a16:colId xmlns:a16="http://schemas.microsoft.com/office/drawing/2014/main" val="2213501361"/>
                    </a:ext>
                  </a:extLst>
                </a:gridCol>
                <a:gridCol w="1115821">
                  <a:extLst>
                    <a:ext uri="{9D8B030D-6E8A-4147-A177-3AD203B41FA5}">
                      <a16:colId xmlns:a16="http://schemas.microsoft.com/office/drawing/2014/main" val="2121408924"/>
                    </a:ext>
                  </a:extLst>
                </a:gridCol>
                <a:gridCol w="1117159">
                  <a:extLst>
                    <a:ext uri="{9D8B030D-6E8A-4147-A177-3AD203B41FA5}">
                      <a16:colId xmlns:a16="http://schemas.microsoft.com/office/drawing/2014/main" val="3305163910"/>
                    </a:ext>
                  </a:extLst>
                </a:gridCol>
                <a:gridCol w="1115821">
                  <a:extLst>
                    <a:ext uri="{9D8B030D-6E8A-4147-A177-3AD203B41FA5}">
                      <a16:colId xmlns:a16="http://schemas.microsoft.com/office/drawing/2014/main" val="2640504158"/>
                    </a:ext>
                  </a:extLst>
                </a:gridCol>
                <a:gridCol w="1117159">
                  <a:extLst>
                    <a:ext uri="{9D8B030D-6E8A-4147-A177-3AD203B41FA5}">
                      <a16:colId xmlns:a16="http://schemas.microsoft.com/office/drawing/2014/main" val="1693959532"/>
                    </a:ext>
                  </a:extLst>
                </a:gridCol>
                <a:gridCol w="1115821">
                  <a:extLst>
                    <a:ext uri="{9D8B030D-6E8A-4147-A177-3AD203B41FA5}">
                      <a16:colId xmlns:a16="http://schemas.microsoft.com/office/drawing/2014/main" val="2671684353"/>
                    </a:ext>
                  </a:extLst>
                </a:gridCol>
              </a:tblGrid>
              <a:tr h="170815">
                <a:tc gridSpan="6">
                  <a:txBody>
                    <a:bodyPr/>
                    <a:lstStyle/>
                    <a:p>
                      <a:pPr marR="0" algn="ctr" rtl="0">
                        <a:lnSpc>
                          <a:spcPct val="100000"/>
                        </a:lnSpc>
                        <a:spcBef>
                          <a:spcPts val="0"/>
                        </a:spcBef>
                        <a:spcAft>
                          <a:spcPts val="0"/>
                        </a:spcAft>
                        <a:buClr>
                          <a:srgbClr val="000000"/>
                        </a:buClr>
                        <a:buFont typeface="Arial"/>
                      </a:pPr>
                      <a:r>
                        <a:rPr lang="en-US" altLang="zh-TW" sz="1200" b="1" u="none" strike="noStrike" kern="0" cap="none" dirty="0">
                          <a:solidFill>
                            <a:srgbClr val="000000"/>
                          </a:solidFill>
                          <a:effectLst/>
                          <a:sym typeface="Arial"/>
                        </a:rPr>
                        <a:t>Table 3 Panel A: The Comparison between Pre- and Post-Implementation for RPA Adopters (Partial)</a:t>
                      </a:r>
                      <a:endParaRPr lang="zh-TW" altLang="en-US" sz="1200" b="1" i="0" u="none" strike="noStrike" kern="0" cap="none" dirty="0">
                        <a:solidFill>
                          <a:srgbClr val="000000"/>
                        </a:solidFill>
                        <a:effectLst/>
                        <a:latin typeface="+mn-lt"/>
                        <a:cs typeface="Arial"/>
                        <a:sym typeface="Arial"/>
                      </a:endParaRPr>
                    </a:p>
                  </a:txBody>
                  <a:tcPr marL="59510" marR="59510" marT="0" marB="0" anchor="ctr"/>
                </a:tc>
                <a:tc hMerge="1">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nchor="ctr"/>
                </a:tc>
                <a:tc hMerge="1">
                  <a:txBody>
                    <a:bodyPr/>
                    <a:lstStyle/>
                    <a:p>
                      <a:endParaRPr lang="zh-TW" altLang="en-US"/>
                    </a:p>
                  </a:txBody>
                  <a:tcPr/>
                </a:tc>
                <a:tc hMerge="1">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nchor="ctr"/>
                </a:tc>
                <a:tc hMerge="1">
                  <a:txBody>
                    <a:bodyPr/>
                    <a:lstStyle/>
                    <a:p>
                      <a:endParaRPr lang="zh-TW" altLang="en-US"/>
                    </a:p>
                  </a:txBody>
                  <a:tcPr/>
                </a:tc>
                <a:tc hMerge="1">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nchor="ctr"/>
                </a:tc>
                <a:extLst>
                  <a:ext uri="{0D108BD9-81ED-4DB2-BD59-A6C34878D82A}">
                    <a16:rowId xmlns:a16="http://schemas.microsoft.com/office/drawing/2014/main" val="897891176"/>
                  </a:ext>
                </a:extLst>
              </a:tr>
              <a:tr h="170815">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cs typeface="Arial"/>
                        <a:sym typeface="Arial"/>
                      </a:endParaRPr>
                    </a:p>
                  </a:txBody>
                  <a:tcPr marL="59510" marR="59510" marT="0" marB="0" anchor="ctr"/>
                </a:tc>
                <a:tc gridSpan="2">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Pre-Implementation</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nchor="ctr"/>
                </a:tc>
                <a:tc hMerge="1">
                  <a:txBody>
                    <a:bodyPr/>
                    <a:lstStyle/>
                    <a:p>
                      <a:endParaRPr lang="zh-TW" altLang="en-US"/>
                    </a:p>
                  </a:txBody>
                  <a:tcPr/>
                </a:tc>
                <a:tc gridSpan="2">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Post-Implementation</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nchor="ctr"/>
                </a:tc>
                <a:tc hMerge="1">
                  <a:txBody>
                    <a:bodyPr/>
                    <a:lstStyle/>
                    <a:p>
                      <a:endParaRPr lang="zh-TW" altLang="en-US"/>
                    </a:p>
                  </a:txBody>
                  <a:tcPr/>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Wilcox Test</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nchor="ctr"/>
                </a:tc>
                <a:extLst>
                  <a:ext uri="{0D108BD9-81ED-4DB2-BD59-A6C34878D82A}">
                    <a16:rowId xmlns:a16="http://schemas.microsoft.com/office/drawing/2014/main" val="3031683536"/>
                  </a:ext>
                </a:extLst>
              </a:tr>
              <a:tr h="170815">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a:solidFill>
                          <a:srgbClr val="000000"/>
                        </a:solidFill>
                        <a:effectLst/>
                        <a:latin typeface="+mn-lt"/>
                        <a:cs typeface="Arial"/>
                        <a:sym typeface="Arial"/>
                      </a:endParaRPr>
                    </a:p>
                  </a:txBody>
                  <a:tcPr marL="59510" marR="59510" marT="0" marB="0" anchor="ctr"/>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Mean</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nchor="ctr"/>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S.D.</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nchor="ctr"/>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Mean</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nchor="ctr"/>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S.D.</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nchor="ctr"/>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p-value</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nchor="ctr"/>
                </a:tc>
                <a:extLst>
                  <a:ext uri="{0D108BD9-81ED-4DB2-BD59-A6C34878D82A}">
                    <a16:rowId xmlns:a16="http://schemas.microsoft.com/office/drawing/2014/main" val="4184359880"/>
                  </a:ext>
                </a:extLst>
              </a:tr>
              <a:tr h="170815">
                <a:tc>
                  <a:txBody>
                    <a:bodyPr/>
                    <a:lstStyle/>
                    <a:p>
                      <a:pPr marR="0" algn="ctr" rtl="0">
                        <a:lnSpc>
                          <a:spcPct val="100000"/>
                        </a:lnSpc>
                        <a:spcBef>
                          <a:spcPts val="0"/>
                        </a:spcBef>
                        <a:spcAft>
                          <a:spcPts val="0"/>
                        </a:spcAft>
                        <a:buClr>
                          <a:srgbClr val="000000"/>
                        </a:buClr>
                        <a:buFont typeface="Arial"/>
                      </a:pPr>
                      <a:r>
                        <a:rPr lang="en-US" sz="1200" b="1" u="none" strike="noStrike" kern="0" cap="none" dirty="0">
                          <a:solidFill>
                            <a:srgbClr val="000000"/>
                          </a:solidFill>
                          <a:effectLst/>
                          <a:sym typeface="Arial"/>
                        </a:rPr>
                        <a:t>ABSDA</a:t>
                      </a:r>
                      <a:endParaRPr lang="zh-TW" altLang="en-US" sz="1200" b="1"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0.0438</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0.0436</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0.0590</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0.0527</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0.0003</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1208794369"/>
                  </a:ext>
                </a:extLst>
              </a:tr>
              <a:tr h="170815">
                <a:tc>
                  <a:txBody>
                    <a:bodyPr/>
                    <a:lstStyle/>
                    <a:p>
                      <a:pPr marR="0" algn="ctr" rtl="0">
                        <a:lnSpc>
                          <a:spcPct val="100000"/>
                        </a:lnSpc>
                        <a:spcBef>
                          <a:spcPts val="0"/>
                        </a:spcBef>
                        <a:spcAft>
                          <a:spcPts val="0"/>
                        </a:spcAft>
                        <a:buClr>
                          <a:srgbClr val="000000"/>
                        </a:buClr>
                        <a:buFont typeface="Arial"/>
                      </a:pPr>
                      <a:r>
                        <a:rPr lang="en-US" sz="1200" b="1" u="none" strike="noStrike" kern="0" cap="none" dirty="0">
                          <a:solidFill>
                            <a:srgbClr val="000000"/>
                          </a:solidFill>
                          <a:effectLst/>
                          <a:sym typeface="Arial"/>
                        </a:rPr>
                        <a:t>ABPROD</a:t>
                      </a:r>
                      <a:endParaRPr lang="zh-TW" altLang="en-US" sz="1200" b="1"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-0.0069</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0.0966</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-0.0042</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0.0973</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0.8707</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2632326301"/>
                  </a:ext>
                </a:extLst>
              </a:tr>
              <a:tr h="170815">
                <a:tc>
                  <a:txBody>
                    <a:bodyPr/>
                    <a:lstStyle/>
                    <a:p>
                      <a:pPr marR="0" algn="ctr" rtl="0">
                        <a:lnSpc>
                          <a:spcPct val="100000"/>
                        </a:lnSpc>
                        <a:spcBef>
                          <a:spcPts val="0"/>
                        </a:spcBef>
                        <a:spcAft>
                          <a:spcPts val="0"/>
                        </a:spcAft>
                        <a:buClr>
                          <a:srgbClr val="000000"/>
                        </a:buClr>
                        <a:buFont typeface="Arial"/>
                      </a:pPr>
                      <a:r>
                        <a:rPr lang="en-US" sz="1200" b="1" u="none" strike="noStrike" kern="0" cap="none" dirty="0">
                          <a:solidFill>
                            <a:srgbClr val="000000"/>
                          </a:solidFill>
                          <a:effectLst/>
                          <a:sym typeface="Arial"/>
                        </a:rPr>
                        <a:t>ABEXP</a:t>
                      </a:r>
                      <a:endParaRPr lang="zh-TW" altLang="en-US" sz="1200" b="1"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-0.0034</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0.0740</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-0.0013</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0.0647</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0.7425</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4073274418"/>
                  </a:ext>
                </a:extLst>
              </a:tr>
              <a:tr h="170815">
                <a:tc>
                  <a:txBody>
                    <a:bodyPr/>
                    <a:lstStyle/>
                    <a:p>
                      <a:pPr marR="0" algn="ctr" rtl="0">
                        <a:lnSpc>
                          <a:spcPct val="100000"/>
                        </a:lnSpc>
                        <a:spcBef>
                          <a:spcPts val="0"/>
                        </a:spcBef>
                        <a:spcAft>
                          <a:spcPts val="0"/>
                        </a:spcAft>
                        <a:buClr>
                          <a:srgbClr val="000000"/>
                        </a:buClr>
                        <a:buFont typeface="Arial"/>
                      </a:pPr>
                      <a:r>
                        <a:rPr lang="en-US" sz="1200" b="1" u="none" strike="noStrike" kern="0" cap="none" dirty="0">
                          <a:solidFill>
                            <a:srgbClr val="000000"/>
                          </a:solidFill>
                          <a:effectLst/>
                          <a:sym typeface="Arial"/>
                        </a:rPr>
                        <a:t>RM</a:t>
                      </a:r>
                      <a:endParaRPr lang="zh-TW" altLang="en-US" sz="1200" b="1"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-0.0108</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0.1570</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-0.0054</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0.1415</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0.9797</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4201147390"/>
                  </a:ext>
                </a:extLst>
              </a:tr>
              <a:tr h="170815">
                <a:tc>
                  <a:txBody>
                    <a:bodyPr/>
                    <a:lstStyle/>
                    <a:p>
                      <a:pPr marR="0" algn="ctr" rtl="0">
                        <a:lnSpc>
                          <a:spcPct val="100000"/>
                        </a:lnSpc>
                        <a:spcBef>
                          <a:spcPts val="0"/>
                        </a:spcBef>
                        <a:spcAft>
                          <a:spcPts val="0"/>
                        </a:spcAft>
                        <a:buClr>
                          <a:srgbClr val="000000"/>
                        </a:buClr>
                        <a:buFont typeface="Arial"/>
                      </a:pPr>
                      <a:r>
                        <a:rPr lang="en-US" sz="1200" b="1" u="none" strike="noStrike" kern="0" cap="none" dirty="0">
                          <a:solidFill>
                            <a:srgbClr val="000000"/>
                          </a:solidFill>
                          <a:effectLst/>
                          <a:sym typeface="Arial"/>
                        </a:rPr>
                        <a:t>SIZE</a:t>
                      </a:r>
                      <a:endParaRPr lang="zh-TW" altLang="en-US" sz="1200" b="1"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16.2458</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1.8858</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16.4086</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1.8478</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0.1453</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1011082911"/>
                  </a:ext>
                </a:extLst>
              </a:tr>
              <a:tr h="170815">
                <a:tc>
                  <a:txBody>
                    <a:bodyPr/>
                    <a:lstStyle/>
                    <a:p>
                      <a:pPr marR="0" algn="ctr" rtl="0">
                        <a:lnSpc>
                          <a:spcPct val="100000"/>
                        </a:lnSpc>
                        <a:spcBef>
                          <a:spcPts val="0"/>
                        </a:spcBef>
                        <a:spcAft>
                          <a:spcPts val="0"/>
                        </a:spcAft>
                        <a:buClr>
                          <a:srgbClr val="000000"/>
                        </a:buClr>
                        <a:buFont typeface="Arial"/>
                      </a:pPr>
                      <a:r>
                        <a:rPr lang="en-US" altLang="zh-TW" sz="1200" b="0" u="none" strike="noStrike" kern="0" cap="none" dirty="0">
                          <a:solidFill>
                            <a:srgbClr val="000000"/>
                          </a:solidFill>
                          <a:effectLst/>
                          <a:sym typeface="Arial"/>
                        </a:rPr>
                        <a:t>……</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3334037603"/>
                  </a:ext>
                </a:extLst>
              </a:tr>
            </a:tbl>
          </a:graphicData>
        </a:graphic>
      </p:graphicFrame>
    </p:spTree>
    <p:extLst>
      <p:ext uri="{BB962C8B-B14F-4D97-AF65-F5344CB8AC3E}">
        <p14:creationId xmlns:p14="http://schemas.microsoft.com/office/powerpoint/2010/main" val="3485604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E6AF73E-0B31-29D8-A6AA-EF15B02F3484}"/>
              </a:ext>
            </a:extLst>
          </p:cNvPr>
          <p:cNvSpPr>
            <a:spLocks noGrp="1"/>
          </p:cNvSpPr>
          <p:nvPr>
            <p:ph type="title"/>
          </p:nvPr>
        </p:nvSpPr>
        <p:spPr>
          <a:xfrm>
            <a:off x="492760" y="389145"/>
            <a:ext cx="8158480" cy="572700"/>
          </a:xfrm>
        </p:spPr>
        <p:txBody>
          <a:bodyPr/>
          <a:lstStyle/>
          <a:p>
            <a:r>
              <a:rPr lang="en-US" altLang="zh-TW" sz="2000" dirty="0">
                <a:latin typeface="+mn-lt"/>
              </a:rPr>
              <a:t>Descriptive Statistics: for Both RPA Adopters and Control Group</a:t>
            </a:r>
            <a:endParaRPr lang="zh-TW" altLang="en-US" sz="2000" dirty="0"/>
          </a:p>
        </p:txBody>
      </p:sp>
      <p:graphicFrame>
        <p:nvGraphicFramePr>
          <p:cNvPr id="4" name="表格 3">
            <a:extLst>
              <a:ext uri="{FF2B5EF4-FFF2-40B4-BE49-F238E27FC236}">
                <a16:creationId xmlns:a16="http://schemas.microsoft.com/office/drawing/2014/main" id="{E426590B-A827-3468-3F0A-D2FD37D68811}"/>
              </a:ext>
            </a:extLst>
          </p:cNvPr>
          <p:cNvGraphicFramePr>
            <a:graphicFrameLocks noGrp="1"/>
          </p:cNvGraphicFramePr>
          <p:nvPr>
            <p:extLst>
              <p:ext uri="{D42A27DB-BD31-4B8C-83A1-F6EECF244321}">
                <p14:modId xmlns:p14="http://schemas.microsoft.com/office/powerpoint/2010/main" val="1274774063"/>
              </p:ext>
            </p:extLst>
          </p:nvPr>
        </p:nvGraphicFramePr>
        <p:xfrm>
          <a:off x="1223199" y="1152525"/>
          <a:ext cx="6697602" cy="3291840"/>
        </p:xfrm>
        <a:graphic>
          <a:graphicData uri="http://schemas.openxmlformats.org/drawingml/2006/table">
            <a:tbl>
              <a:tblPr firstRow="1" firstCol="1" bandRow="1">
                <a:tableStyleId>{68D230F3-CF80-4859-8CE7-A43EE81993B5}</a:tableStyleId>
              </a:tblPr>
              <a:tblGrid>
                <a:gridCol w="1115821">
                  <a:extLst>
                    <a:ext uri="{9D8B030D-6E8A-4147-A177-3AD203B41FA5}">
                      <a16:colId xmlns:a16="http://schemas.microsoft.com/office/drawing/2014/main" val="3132391173"/>
                    </a:ext>
                  </a:extLst>
                </a:gridCol>
                <a:gridCol w="1115821">
                  <a:extLst>
                    <a:ext uri="{9D8B030D-6E8A-4147-A177-3AD203B41FA5}">
                      <a16:colId xmlns:a16="http://schemas.microsoft.com/office/drawing/2014/main" val="322552739"/>
                    </a:ext>
                  </a:extLst>
                </a:gridCol>
                <a:gridCol w="1117159">
                  <a:extLst>
                    <a:ext uri="{9D8B030D-6E8A-4147-A177-3AD203B41FA5}">
                      <a16:colId xmlns:a16="http://schemas.microsoft.com/office/drawing/2014/main" val="4125384064"/>
                    </a:ext>
                  </a:extLst>
                </a:gridCol>
                <a:gridCol w="1115821">
                  <a:extLst>
                    <a:ext uri="{9D8B030D-6E8A-4147-A177-3AD203B41FA5}">
                      <a16:colId xmlns:a16="http://schemas.microsoft.com/office/drawing/2014/main" val="1177775927"/>
                    </a:ext>
                  </a:extLst>
                </a:gridCol>
                <a:gridCol w="1117159">
                  <a:extLst>
                    <a:ext uri="{9D8B030D-6E8A-4147-A177-3AD203B41FA5}">
                      <a16:colId xmlns:a16="http://schemas.microsoft.com/office/drawing/2014/main" val="3372917651"/>
                    </a:ext>
                  </a:extLst>
                </a:gridCol>
                <a:gridCol w="1115821">
                  <a:extLst>
                    <a:ext uri="{9D8B030D-6E8A-4147-A177-3AD203B41FA5}">
                      <a16:colId xmlns:a16="http://schemas.microsoft.com/office/drawing/2014/main" val="4221733732"/>
                    </a:ext>
                  </a:extLst>
                </a:gridCol>
              </a:tblGrid>
              <a:tr h="324485">
                <a:tc gridSpan="6">
                  <a:txBody>
                    <a:bodyPr/>
                    <a:lstStyle/>
                    <a:p>
                      <a:pPr marR="0" algn="ctr" rtl="0">
                        <a:lnSpc>
                          <a:spcPct val="100000"/>
                        </a:lnSpc>
                        <a:spcBef>
                          <a:spcPts val="0"/>
                        </a:spcBef>
                        <a:spcAft>
                          <a:spcPts val="0"/>
                        </a:spcAft>
                        <a:buClr>
                          <a:srgbClr val="000000"/>
                        </a:buClr>
                        <a:buFont typeface="Arial"/>
                      </a:pPr>
                      <a:r>
                        <a:rPr lang="en-US" altLang="zh-TW" sz="1200" b="0" u="none" strike="noStrike" kern="0" cap="none" dirty="0">
                          <a:solidFill>
                            <a:srgbClr val="000000"/>
                          </a:solidFill>
                          <a:effectLst/>
                          <a:sym typeface="Arial"/>
                        </a:rPr>
                        <a:t>Table 3 Panel B (Panel</a:t>
                      </a:r>
                      <a:r>
                        <a:rPr lang="zh-TW" altLang="en-US" sz="1200" b="0" u="none" strike="noStrike" kern="0" cap="none" dirty="0">
                          <a:solidFill>
                            <a:srgbClr val="000000"/>
                          </a:solidFill>
                          <a:effectLst/>
                          <a:sym typeface="Arial"/>
                        </a:rPr>
                        <a:t> </a:t>
                      </a:r>
                      <a:r>
                        <a:rPr lang="en-US" altLang="zh-TW" sz="1200" b="0" u="none" strike="noStrike" kern="0" cap="none" dirty="0">
                          <a:solidFill>
                            <a:srgbClr val="000000"/>
                          </a:solidFill>
                          <a:effectLst/>
                          <a:sym typeface="Arial"/>
                        </a:rPr>
                        <a:t>C): </a:t>
                      </a:r>
                      <a:br>
                        <a:rPr lang="en-US" altLang="zh-TW" sz="1200" b="0" u="none" strike="noStrike" kern="0" cap="none" dirty="0">
                          <a:solidFill>
                            <a:srgbClr val="000000"/>
                          </a:solidFill>
                          <a:effectLst/>
                          <a:sym typeface="Arial"/>
                        </a:rPr>
                      </a:br>
                      <a:r>
                        <a:rPr lang="en-US" altLang="zh-TW" sz="1200" b="0" u="none" strike="noStrike" kern="0" cap="none" dirty="0">
                          <a:solidFill>
                            <a:srgbClr val="000000"/>
                          </a:solidFill>
                          <a:effectLst/>
                          <a:sym typeface="Arial"/>
                        </a:rPr>
                        <a:t>Comparisons between RPA Adopters and Control Group in the Pre (Post)-Implementation Period (Partial)</a:t>
                      </a:r>
                      <a:endParaRPr lang="en-US" altLang="zh-TW" sz="1200" b="0" i="0" u="none" strike="noStrike" kern="0" cap="none" dirty="0">
                        <a:solidFill>
                          <a:srgbClr val="000000"/>
                        </a:solidFill>
                        <a:effectLst/>
                        <a:latin typeface="+mn-lt"/>
                        <a:cs typeface="Arial"/>
                        <a:sym typeface="Arial"/>
                      </a:endParaRPr>
                    </a:p>
                  </a:txBody>
                  <a:tcPr marL="59510" marR="59510" marT="0" marB="0"/>
                </a:tc>
                <a:tc hMerge="1">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hMerge="1">
                  <a:txBody>
                    <a:bodyPr/>
                    <a:lstStyle/>
                    <a:p>
                      <a:endParaRPr lang="zh-TW" altLang="en-US"/>
                    </a:p>
                  </a:txBody>
                  <a:tcPr/>
                </a:tc>
                <a:tc hMerge="1">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hMerge="1">
                  <a:txBody>
                    <a:bodyPr/>
                    <a:lstStyle/>
                    <a:p>
                      <a:endParaRPr lang="zh-TW" altLang="en-US"/>
                    </a:p>
                  </a:txBody>
                  <a:tcPr/>
                </a:tc>
                <a:tc hMerge="1">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490640581"/>
                  </a:ext>
                </a:extLst>
              </a:tr>
              <a:tr h="170815">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cs typeface="Arial"/>
                        <a:sym typeface="Arial"/>
                      </a:endParaRPr>
                    </a:p>
                  </a:txBody>
                  <a:tcPr marL="59510" marR="59510" marT="0" marB="0"/>
                </a:tc>
                <a:tc gridSpan="2">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Control Group</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hMerge="1">
                  <a:txBody>
                    <a:bodyPr/>
                    <a:lstStyle/>
                    <a:p>
                      <a:endParaRPr lang="zh-TW" altLang="en-US"/>
                    </a:p>
                  </a:txBody>
                  <a:tcPr/>
                </a:tc>
                <a:tc gridSpan="2">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RPA Adopters</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hMerge="1">
                  <a:txBody>
                    <a:bodyPr/>
                    <a:lstStyle/>
                    <a:p>
                      <a:endParaRPr lang="zh-TW" altLang="en-US"/>
                    </a:p>
                  </a:txBody>
                  <a:tcPr/>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Wilcox Test</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927204660"/>
                  </a:ext>
                </a:extLst>
              </a:tr>
              <a:tr h="170815">
                <a:tc gridSpan="6">
                  <a:txBody>
                    <a:bodyPr/>
                    <a:lstStyle/>
                    <a:p>
                      <a:pPr marR="0" algn="ctr" rtl="0">
                        <a:lnSpc>
                          <a:spcPct val="100000"/>
                        </a:lnSpc>
                        <a:spcBef>
                          <a:spcPts val="0"/>
                        </a:spcBef>
                        <a:spcAft>
                          <a:spcPts val="0"/>
                        </a:spcAft>
                        <a:buClr>
                          <a:srgbClr val="000000"/>
                        </a:buClr>
                        <a:buFont typeface="Arial"/>
                      </a:pPr>
                      <a:r>
                        <a:rPr lang="en-US" altLang="zh-TW" sz="1200" b="0" u="none" strike="noStrike" kern="0" cap="none" dirty="0">
                          <a:solidFill>
                            <a:srgbClr val="000000"/>
                          </a:solidFill>
                          <a:effectLst/>
                          <a:sym typeface="Arial"/>
                        </a:rPr>
                        <a:t>Pre-Implementation Period</a:t>
                      </a:r>
                      <a:endParaRPr lang="en-US" altLang="zh-TW" sz="1200" b="0" i="0" u="none" strike="noStrike" kern="0" cap="none" dirty="0">
                        <a:solidFill>
                          <a:srgbClr val="000000"/>
                        </a:solidFill>
                        <a:effectLst/>
                        <a:latin typeface="+mn-lt"/>
                        <a:cs typeface="Arial"/>
                        <a:sym typeface="Arial"/>
                      </a:endParaRPr>
                    </a:p>
                  </a:txBody>
                  <a:tcPr marL="59510" marR="59510" marT="0" marB="0"/>
                </a:tc>
                <a:tc hMerge="1">
                  <a:txBody>
                    <a:bodyPr/>
                    <a:lstStyle/>
                    <a:p>
                      <a:pPr algn="ctr"/>
                      <a:endParaRPr lang="zh-TW" sz="1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59510" marR="59510" marT="0" marB="0"/>
                </a:tc>
                <a:tc hMerge="1">
                  <a:txBody>
                    <a:bodyPr/>
                    <a:lstStyle/>
                    <a:p>
                      <a:endParaRPr lang="zh-TW" altLang="en-US"/>
                    </a:p>
                  </a:txBody>
                  <a:tcPr/>
                </a:tc>
                <a:tc hMerge="1">
                  <a:txBody>
                    <a:bodyPr/>
                    <a:lstStyle/>
                    <a:p>
                      <a:pPr algn="ctr"/>
                      <a:endParaRPr lang="zh-TW" sz="1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59510" marR="59510" marT="0" marB="0"/>
                </a:tc>
                <a:tc hMerge="1">
                  <a:txBody>
                    <a:bodyPr/>
                    <a:lstStyle/>
                    <a:p>
                      <a:endParaRPr lang="zh-TW" altLang="en-US"/>
                    </a:p>
                  </a:txBody>
                  <a:tcPr/>
                </a:tc>
                <a:tc hMerge="1">
                  <a:txBody>
                    <a:bodyPr/>
                    <a:lstStyle/>
                    <a:p>
                      <a:pPr algn="ctr"/>
                      <a:endParaRPr lang="zh-TW" sz="1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59510" marR="59510" marT="0" marB="0"/>
                </a:tc>
                <a:extLst>
                  <a:ext uri="{0D108BD9-81ED-4DB2-BD59-A6C34878D82A}">
                    <a16:rowId xmlns:a16="http://schemas.microsoft.com/office/drawing/2014/main" val="678505284"/>
                  </a:ext>
                </a:extLst>
              </a:tr>
              <a:tr h="170815">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Mean</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S.D.</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Mean</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S.D.</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p-value</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2536497021"/>
                  </a:ext>
                </a:extLst>
              </a:tr>
              <a:tr h="170815">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ABSDA</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0.0508</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0.0515</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0.0438</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0.0436</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0.1604</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1302567852"/>
                  </a:ext>
                </a:extLst>
              </a:tr>
              <a:tr h="170815">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ABPROD</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-0.0102</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0.1027</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-0.0069</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0.0966</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0.7012</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867387769"/>
                  </a:ext>
                </a:extLst>
              </a:tr>
              <a:tr h="170815">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ABEXP</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-0.0006</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0.0958</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-0.0034</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0.0740</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0.0027</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1501684059"/>
                  </a:ext>
                </a:extLst>
              </a:tr>
              <a:tr h="170815">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RM</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-0.0081</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0.1725</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-0.0108</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0.1570</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0.2759</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1688769371"/>
                  </a:ext>
                </a:extLst>
              </a:tr>
              <a:tr h="170815">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SIZE</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16.1130</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1.7287</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16.2458</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1.8858</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0.5812</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463762727"/>
                  </a:ext>
                </a:extLst>
              </a:tr>
              <a:tr h="170815">
                <a:tc>
                  <a:txBody>
                    <a:bodyPr/>
                    <a:lstStyle/>
                    <a:p>
                      <a:pPr marR="0" algn="ctr" rtl="0">
                        <a:lnSpc>
                          <a:spcPct val="100000"/>
                        </a:lnSpc>
                        <a:spcBef>
                          <a:spcPts val="0"/>
                        </a:spcBef>
                        <a:spcAft>
                          <a:spcPts val="0"/>
                        </a:spcAft>
                        <a:buClr>
                          <a:srgbClr val="000000"/>
                        </a:buClr>
                        <a:buFont typeface="Arial"/>
                      </a:pPr>
                      <a:r>
                        <a:rPr lang="en-US" altLang="zh-TW" sz="1200" b="0" u="none" strike="noStrike" kern="0" cap="none" dirty="0">
                          <a:solidFill>
                            <a:srgbClr val="000000"/>
                          </a:solidFill>
                          <a:effectLst/>
                          <a:sym typeface="Arial"/>
                        </a:rPr>
                        <a:t>……</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extLst>
                  <a:ext uri="{0D108BD9-81ED-4DB2-BD59-A6C34878D82A}">
                    <a16:rowId xmlns:a16="http://schemas.microsoft.com/office/drawing/2014/main" val="3322943027"/>
                  </a:ext>
                </a:extLst>
              </a:tr>
              <a:tr h="170815">
                <a:tc gridSpan="6">
                  <a:txBody>
                    <a:bodyPr/>
                    <a:lstStyle/>
                    <a:p>
                      <a:pPr marR="0" algn="ctr" rtl="0">
                        <a:lnSpc>
                          <a:spcPct val="100000"/>
                        </a:lnSpc>
                        <a:spcBef>
                          <a:spcPts val="0"/>
                        </a:spcBef>
                        <a:spcAft>
                          <a:spcPts val="0"/>
                        </a:spcAft>
                        <a:buClr>
                          <a:srgbClr val="000000"/>
                        </a:buClr>
                        <a:buFont typeface="Arial"/>
                      </a:pPr>
                      <a:r>
                        <a:rPr lang="en-US" altLang="zh-TW" sz="1200" b="0" u="none" strike="noStrike" kern="0" cap="none" dirty="0">
                          <a:solidFill>
                            <a:srgbClr val="000000"/>
                          </a:solidFill>
                          <a:effectLst/>
                          <a:sym typeface="Arial"/>
                        </a:rPr>
                        <a:t>Post-Implementation Period</a:t>
                      </a:r>
                      <a:endParaRPr lang="en-US" altLang="zh-TW" sz="1200" b="0" i="0" u="none" strike="noStrike" kern="0" cap="none" dirty="0">
                        <a:solidFill>
                          <a:srgbClr val="000000"/>
                        </a:solidFill>
                        <a:effectLst/>
                        <a:latin typeface="+mn-lt"/>
                        <a:ea typeface="新細明體" panose="02020500000000000000" pitchFamily="18" charset="-120"/>
                        <a:cs typeface="Arial"/>
                        <a:sym typeface="Arial"/>
                      </a:endParaRPr>
                    </a:p>
                  </a:txBody>
                  <a:tcPr marL="59510" marR="59510" marT="0" marB="0"/>
                </a:tc>
                <a:tc hMerge="1">
                  <a:txBody>
                    <a:bodyPr/>
                    <a:lstStyle/>
                    <a:p>
                      <a:pPr algn="ctr"/>
                      <a:endParaRPr lang="zh-TW" sz="1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59510" marR="59510" marT="0" marB="0"/>
                </a:tc>
                <a:tc hMerge="1">
                  <a:txBody>
                    <a:bodyPr/>
                    <a:lstStyle/>
                    <a:p>
                      <a:pPr algn="ctr"/>
                      <a:endParaRPr lang="zh-TW" sz="1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59510" marR="59510" marT="0" marB="0"/>
                </a:tc>
                <a:tc hMerge="1">
                  <a:txBody>
                    <a:bodyPr/>
                    <a:lstStyle/>
                    <a:p>
                      <a:pPr algn="ctr"/>
                      <a:endParaRPr lang="zh-TW" sz="1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59510" marR="59510" marT="0" marB="0"/>
                </a:tc>
                <a:tc hMerge="1">
                  <a:txBody>
                    <a:bodyPr/>
                    <a:lstStyle/>
                    <a:p>
                      <a:pPr algn="ctr"/>
                      <a:endParaRPr lang="zh-TW" sz="1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59510" marR="59510" marT="0" marB="0"/>
                </a:tc>
                <a:tc hMerge="1">
                  <a:txBody>
                    <a:bodyPr/>
                    <a:lstStyle/>
                    <a:p>
                      <a:pPr algn="ctr"/>
                      <a:endParaRPr lang="zh-TW" sz="10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59510" marR="59510" marT="0" marB="0"/>
                </a:tc>
                <a:extLst>
                  <a:ext uri="{0D108BD9-81ED-4DB2-BD59-A6C34878D82A}">
                    <a16:rowId xmlns:a16="http://schemas.microsoft.com/office/drawing/2014/main" val="1262937529"/>
                  </a:ext>
                </a:extLst>
              </a:tr>
              <a:tr h="170815">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ABSDA</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0.0471</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0.0453</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0.0590</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0.0527</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0.0081</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extLst>
                  <a:ext uri="{0D108BD9-81ED-4DB2-BD59-A6C34878D82A}">
                    <a16:rowId xmlns:a16="http://schemas.microsoft.com/office/drawing/2014/main" val="678685514"/>
                  </a:ext>
                </a:extLst>
              </a:tr>
              <a:tr h="170815">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ABPROD</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-0.0003</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0.1005</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-0.0042</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0.0973</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0.4330</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extLst>
                  <a:ext uri="{0D108BD9-81ED-4DB2-BD59-A6C34878D82A}">
                    <a16:rowId xmlns:a16="http://schemas.microsoft.com/office/drawing/2014/main" val="274869644"/>
                  </a:ext>
                </a:extLst>
              </a:tr>
              <a:tr h="170815">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ABEXP</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0.0020</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0.0554</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-0.0013</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0.0647</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0.4262</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extLst>
                  <a:ext uri="{0D108BD9-81ED-4DB2-BD59-A6C34878D82A}">
                    <a16:rowId xmlns:a16="http://schemas.microsoft.com/office/drawing/2014/main" val="403639190"/>
                  </a:ext>
                </a:extLst>
              </a:tr>
              <a:tr h="170815">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RM</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0.0024</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a:solidFill>
                            <a:srgbClr val="000000"/>
                          </a:solidFill>
                          <a:effectLst/>
                          <a:sym typeface="Arial"/>
                        </a:rPr>
                        <a:t>0.1334</a:t>
                      </a:r>
                      <a:endParaRPr lang="zh-TW" altLang="en-US" sz="1200" b="0" i="0" u="none" strike="noStrike" kern="0" cap="none">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-0.0054</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0.1415</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0.3936</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extLst>
                  <a:ext uri="{0D108BD9-81ED-4DB2-BD59-A6C34878D82A}">
                    <a16:rowId xmlns:a16="http://schemas.microsoft.com/office/drawing/2014/main" val="1117187017"/>
                  </a:ext>
                </a:extLst>
              </a:tr>
              <a:tr h="170815">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SIZE</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16.2376</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1.7117</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16.4086</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1.8478</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r>
                        <a:rPr lang="en-US" sz="1200" b="0" u="none" strike="noStrike" kern="0" cap="none" dirty="0">
                          <a:solidFill>
                            <a:srgbClr val="000000"/>
                          </a:solidFill>
                          <a:effectLst/>
                          <a:sym typeface="Arial"/>
                        </a:rPr>
                        <a:t>0.3491</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extLst>
                  <a:ext uri="{0D108BD9-81ED-4DB2-BD59-A6C34878D82A}">
                    <a16:rowId xmlns:a16="http://schemas.microsoft.com/office/drawing/2014/main" val="4286859030"/>
                  </a:ext>
                </a:extLst>
              </a:tr>
              <a:tr h="170815">
                <a:tc>
                  <a:txBody>
                    <a:bodyPr/>
                    <a:lstStyle/>
                    <a:p>
                      <a:pPr marR="0" algn="ctr" rtl="0">
                        <a:lnSpc>
                          <a:spcPct val="100000"/>
                        </a:lnSpc>
                        <a:spcBef>
                          <a:spcPts val="0"/>
                        </a:spcBef>
                        <a:spcAft>
                          <a:spcPts val="0"/>
                        </a:spcAft>
                        <a:buClr>
                          <a:srgbClr val="000000"/>
                        </a:buClr>
                        <a:buFont typeface="Arial"/>
                      </a:pPr>
                      <a:r>
                        <a:rPr lang="en-US" altLang="zh-TW" sz="1200" b="0" u="none" strike="noStrike" kern="0" cap="none" dirty="0">
                          <a:solidFill>
                            <a:srgbClr val="000000"/>
                          </a:solidFill>
                          <a:effectLst/>
                          <a:sym typeface="Arial"/>
                        </a:rPr>
                        <a:t>……</a:t>
                      </a: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tc>
                  <a:txBody>
                    <a:bodyPr/>
                    <a:lstStyle/>
                    <a:p>
                      <a:pPr marR="0" algn="ctr" rtl="0">
                        <a:lnSpc>
                          <a:spcPct val="100000"/>
                        </a:lnSpc>
                        <a:spcBef>
                          <a:spcPts val="0"/>
                        </a:spcBef>
                        <a:spcAft>
                          <a:spcPts val="0"/>
                        </a:spcAft>
                        <a:buClr>
                          <a:srgbClr val="000000"/>
                        </a:buClr>
                        <a:buFont typeface="Arial"/>
                      </a:pPr>
                      <a:endParaRPr lang="zh-TW" altLang="en-US" sz="1200" b="0" i="0" u="none" strike="noStrike" kern="0" cap="none" dirty="0">
                        <a:solidFill>
                          <a:srgbClr val="000000"/>
                        </a:solidFill>
                        <a:effectLst/>
                        <a:latin typeface="+mn-lt"/>
                        <a:ea typeface="新細明體" panose="02020500000000000000" pitchFamily="18" charset="-120"/>
                        <a:cs typeface="Arial"/>
                        <a:sym typeface="Arial"/>
                      </a:endParaRPr>
                    </a:p>
                  </a:txBody>
                  <a:tcPr marL="68580" marR="68580" marT="0" marB="0"/>
                </a:tc>
                <a:extLst>
                  <a:ext uri="{0D108BD9-81ED-4DB2-BD59-A6C34878D82A}">
                    <a16:rowId xmlns:a16="http://schemas.microsoft.com/office/drawing/2014/main" val="4227924656"/>
                  </a:ext>
                </a:extLst>
              </a:tr>
            </a:tbl>
          </a:graphicData>
        </a:graphic>
      </p:graphicFrame>
    </p:spTree>
    <p:extLst>
      <p:ext uri="{BB962C8B-B14F-4D97-AF65-F5344CB8AC3E}">
        <p14:creationId xmlns:p14="http://schemas.microsoft.com/office/powerpoint/2010/main" val="3597104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US" dirty="0">
                <a:latin typeface="+mj-lt"/>
              </a:rPr>
              <a:t>Testing for Endogeneity</a:t>
            </a:r>
            <a:br>
              <a:rPr lang="en-US" dirty="0">
                <a:latin typeface="+mj-lt"/>
              </a:rPr>
            </a:br>
            <a:endParaRPr dirty="0">
              <a:latin typeface="+mj-lt"/>
            </a:endParaRPr>
          </a:p>
        </p:txBody>
      </p:sp>
      <mc:AlternateContent xmlns:mc="http://schemas.openxmlformats.org/markup-compatibility/2006">
        <mc:Choice xmlns:a14="http://schemas.microsoft.com/office/drawing/2010/main" Requires="a14">
          <p:graphicFrame>
            <p:nvGraphicFramePr>
              <p:cNvPr id="1453" name="Google Shape;1453;p112"/>
              <p:cNvGraphicFramePr/>
              <p:nvPr>
                <p:extLst>
                  <p:ext uri="{D42A27DB-BD31-4B8C-83A1-F6EECF244321}">
                    <p14:modId xmlns:p14="http://schemas.microsoft.com/office/powerpoint/2010/main" val="4005675069"/>
                  </p:ext>
                </p:extLst>
              </p:nvPr>
            </p:nvGraphicFramePr>
            <p:xfrm>
              <a:off x="1353790" y="1127683"/>
              <a:ext cx="6436370" cy="3534428"/>
            </p:xfrm>
            <a:graphic>
              <a:graphicData uri="http://schemas.openxmlformats.org/drawingml/2006/table">
                <a:tbl>
                  <a:tblPr firstRow="1" firstCol="1" bandRow="1">
                    <a:tableStyleId>{10A1B5D5-9B99-4C35-A422-299274C87663}</a:tableStyleId>
                  </a:tblPr>
                  <a:tblGrid>
                    <a:gridCol w="851224">
                      <a:extLst>
                        <a:ext uri="{9D8B030D-6E8A-4147-A177-3AD203B41FA5}">
                          <a16:colId xmlns:a16="http://schemas.microsoft.com/office/drawing/2014/main" val="20000"/>
                        </a:ext>
                      </a:extLst>
                    </a:gridCol>
                    <a:gridCol w="706973">
                      <a:extLst>
                        <a:ext uri="{9D8B030D-6E8A-4147-A177-3AD203B41FA5}">
                          <a16:colId xmlns:a16="http://schemas.microsoft.com/office/drawing/2014/main" val="20001"/>
                        </a:ext>
                      </a:extLst>
                    </a:gridCol>
                    <a:gridCol w="680120">
                      <a:extLst>
                        <a:ext uri="{9D8B030D-6E8A-4147-A177-3AD203B41FA5}">
                          <a16:colId xmlns:a16="http://schemas.microsoft.com/office/drawing/2014/main" val="20002"/>
                        </a:ext>
                      </a:extLst>
                    </a:gridCol>
                    <a:gridCol w="739083">
                      <a:extLst>
                        <a:ext uri="{9D8B030D-6E8A-4147-A177-3AD203B41FA5}">
                          <a16:colId xmlns:a16="http://schemas.microsoft.com/office/drawing/2014/main" val="20003"/>
                        </a:ext>
                      </a:extLst>
                    </a:gridCol>
                    <a:gridCol w="691794">
                      <a:extLst>
                        <a:ext uri="{9D8B030D-6E8A-4147-A177-3AD203B41FA5}">
                          <a16:colId xmlns:a16="http://schemas.microsoft.com/office/drawing/2014/main" val="20004"/>
                        </a:ext>
                      </a:extLst>
                    </a:gridCol>
                    <a:gridCol w="691794">
                      <a:extLst>
                        <a:ext uri="{9D8B030D-6E8A-4147-A177-3AD203B41FA5}">
                          <a16:colId xmlns:a16="http://schemas.microsoft.com/office/drawing/2014/main" val="1645537639"/>
                        </a:ext>
                      </a:extLst>
                    </a:gridCol>
                    <a:gridCol w="691794">
                      <a:extLst>
                        <a:ext uri="{9D8B030D-6E8A-4147-A177-3AD203B41FA5}">
                          <a16:colId xmlns:a16="http://schemas.microsoft.com/office/drawing/2014/main" val="3013281436"/>
                        </a:ext>
                      </a:extLst>
                    </a:gridCol>
                    <a:gridCol w="691794">
                      <a:extLst>
                        <a:ext uri="{9D8B030D-6E8A-4147-A177-3AD203B41FA5}">
                          <a16:colId xmlns:a16="http://schemas.microsoft.com/office/drawing/2014/main" val="3853659232"/>
                        </a:ext>
                      </a:extLst>
                    </a:gridCol>
                    <a:gridCol w="691794">
                      <a:extLst>
                        <a:ext uri="{9D8B030D-6E8A-4147-A177-3AD203B41FA5}">
                          <a16:colId xmlns:a16="http://schemas.microsoft.com/office/drawing/2014/main" val="1309207121"/>
                        </a:ext>
                      </a:extLst>
                    </a:gridCol>
                  </a:tblGrid>
                  <a:tr h="214120">
                    <a:tc gridSpan="9">
                      <a:txBody>
                        <a:bodyPr/>
                        <a:lstStyle/>
                        <a:p>
                          <a:pPr marL="0" lvl="0" indent="0" algn="ctr" rtl="0">
                            <a:spcBef>
                              <a:spcPts val="0"/>
                            </a:spcBef>
                            <a:spcAft>
                              <a:spcPts val="0"/>
                            </a:spcAft>
                            <a:buNone/>
                          </a:pPr>
                          <a:r>
                            <a:rPr lang="en-US" sz="1100" dirty="0"/>
                            <a:t>Hausman Auxiliary Regressions ( </a:t>
                          </a:r>
                          <a:r>
                            <a:rPr lang="en-US" sz="1100" dirty="0" err="1"/>
                            <a:t>Untabulated</a:t>
                          </a:r>
                          <a:r>
                            <a:rPr lang="en-US" sz="1100" dirty="0"/>
                            <a:t> )</a:t>
                          </a:r>
                          <a:endParaRPr sz="11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latin typeface="+mn-lt"/>
                            <a:ea typeface="+mn-ea"/>
                          </a:endParaRPr>
                        </a:p>
                      </a:txBody>
                      <a:tcPr marL="42487" marR="42487" marT="42487" marB="42487"/>
                    </a:tc>
                    <a:extLst>
                      <a:ext uri="{0D108BD9-81ED-4DB2-BD59-A6C34878D82A}">
                        <a16:rowId xmlns:a16="http://schemas.microsoft.com/office/drawing/2014/main" val="1793594298"/>
                      </a:ext>
                    </a:extLst>
                  </a:tr>
                  <a:tr h="374066">
                    <a:tc>
                      <a:txBody>
                        <a:bodyPr/>
                        <a:lstStyle/>
                        <a:p>
                          <a:pPr marL="0" lvl="0" indent="0" algn="ctr" rtl="0">
                            <a:spcBef>
                              <a:spcPts val="0"/>
                            </a:spcBef>
                            <a:spcAft>
                              <a:spcPts val="0"/>
                            </a:spcAft>
                            <a:buNone/>
                          </a:pPr>
                          <a:endParaRPr sz="1100" dirty="0">
                            <a:latin typeface="+mn-lt"/>
                            <a:ea typeface="+mn-ea"/>
                          </a:endParaRPr>
                        </a:p>
                      </a:txBody>
                      <a:tcPr marL="42487" marR="42487" marT="42487" marB="42487">
                        <a:lnR w="12700" cap="flat" cmpd="sng" algn="ctr">
                          <a:solidFill>
                            <a:schemeClr val="tx1"/>
                          </a:solidFill>
                          <a:prstDash val="solid"/>
                          <a:round/>
                          <a:headEnd type="none" w="med" len="med"/>
                          <a:tailEnd type="none" w="med" len="med"/>
                        </a:lnR>
                      </a:tcPr>
                    </a:tc>
                    <a:tc gridSpan="4">
                      <a:txBody>
                        <a:bodyPr/>
                        <a:lstStyle/>
                        <a:p>
                          <a:pPr marL="0" lvl="0" indent="0" algn="ctr" rtl="0">
                            <a:spcBef>
                              <a:spcPts val="0"/>
                            </a:spcBef>
                            <a:spcAft>
                              <a:spcPts val="0"/>
                            </a:spcAft>
                            <a:buNone/>
                          </a:pPr>
                          <a:r>
                            <a:rPr lang="en-US" sz="1100" dirty="0">
                              <a:solidFill>
                                <a:srgbClr val="011635"/>
                              </a:solidFill>
                              <a:latin typeface="+mn-lt"/>
                              <a:ea typeface="+mn-ea"/>
                              <a:cs typeface="+mn-cs"/>
                              <a:sym typeface="Vidaloka"/>
                            </a:rPr>
                            <a:t>Within Treatment Group Analysis</a:t>
                          </a:r>
                          <a:endParaRPr sz="1100" dirty="0">
                            <a:solidFill>
                              <a:srgbClr val="011635"/>
                            </a:solidFill>
                            <a:latin typeface="+mn-lt"/>
                            <a:ea typeface="+mn-ea"/>
                            <a:cs typeface="+mn-cs"/>
                            <a:sym typeface="Vidaloka"/>
                          </a:endParaRPr>
                        </a:p>
                      </a:txBody>
                      <a:tcPr marL="42487" marR="42487" marT="42487" marB="42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tc gridSpan="4">
                      <a:txBody>
                        <a:bodyPr/>
                        <a:lstStyle/>
                        <a:p>
                          <a:pPr marL="0" lvl="0" indent="0" algn="ctr" rtl="0">
                            <a:spcBef>
                              <a:spcPts val="0"/>
                            </a:spcBef>
                            <a:spcAft>
                              <a:spcPts val="0"/>
                            </a:spcAft>
                            <a:buNone/>
                          </a:pPr>
                          <a:r>
                            <a:rPr lang="en-US" sz="1100" dirty="0">
                              <a:solidFill>
                                <a:srgbClr val="011635"/>
                              </a:solidFill>
                              <a:latin typeface="+mn-lt"/>
                              <a:ea typeface="+mn-ea"/>
                              <a:cs typeface="+mn-cs"/>
                              <a:sym typeface="Vidaloka"/>
                            </a:rPr>
                            <a:t>Matched Results Analysis</a:t>
                          </a:r>
                          <a:endParaRPr sz="1100" dirty="0">
                            <a:solidFill>
                              <a:srgbClr val="011635"/>
                            </a:solidFill>
                            <a:latin typeface="+mn-lt"/>
                            <a:ea typeface="+mn-ea"/>
                            <a:cs typeface="+mn-cs"/>
                            <a:sym typeface="Vidaloka"/>
                          </a:endParaRPr>
                        </a:p>
                      </a:txBody>
                      <a:tcPr marL="42487" marR="42487" marT="42487" marB="42487" anchor="ctr">
                        <a:lnL w="12700" cap="flat" cmpd="sng" algn="ctr">
                          <a:solidFill>
                            <a:schemeClr val="tx1"/>
                          </a:solidFill>
                          <a:prstDash val="solid"/>
                          <a:round/>
                          <a:headEnd type="none" w="med" len="med"/>
                          <a:tailEnd type="none" w="med" len="med"/>
                        </a:lnL>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extLst>
                      <a:ext uri="{0D108BD9-81ED-4DB2-BD59-A6C34878D82A}">
                        <a16:rowId xmlns:a16="http://schemas.microsoft.com/office/drawing/2014/main" val="2906760318"/>
                      </a:ext>
                    </a:extLst>
                  </a:tr>
                  <a:tr h="374066">
                    <a:tc>
                      <a:txBody>
                        <a:bodyPr/>
                        <a:lstStyle/>
                        <a:p>
                          <a:pPr marL="0" lvl="0" indent="0" algn="ctr" rtl="0">
                            <a:spcBef>
                              <a:spcPts val="0"/>
                            </a:spcBef>
                            <a:spcAft>
                              <a:spcPts val="0"/>
                            </a:spcAft>
                            <a:buNone/>
                          </a:pPr>
                          <a:endParaRPr sz="1100" dirty="0">
                            <a:latin typeface="+mn-lt"/>
                            <a:ea typeface="+mn-ea"/>
                          </a:endParaRPr>
                        </a:p>
                      </a:txBody>
                      <a:tcPr marL="42487" marR="42487" marT="42487" marB="42487">
                        <a:lnR w="12700" cap="flat" cmpd="sng" algn="ctr">
                          <a:solidFill>
                            <a:schemeClr val="tx1"/>
                          </a:solidFill>
                          <a:prstDash val="solid"/>
                          <a:round/>
                          <a:headEnd type="none" w="med" len="med"/>
                          <a:tailEnd type="none" w="med" len="med"/>
                        </a:lnR>
                      </a:tcPr>
                    </a:tc>
                    <a:tc>
                      <a:txBody>
                        <a:bodyPr/>
                        <a:lstStyle/>
                        <a:p>
                          <a:pPr marL="0" lvl="0" indent="0" algn="ctr" rtl="0">
                            <a:spcBef>
                              <a:spcPts val="0"/>
                            </a:spcBef>
                            <a:spcAft>
                              <a:spcPts val="0"/>
                            </a:spcAft>
                            <a:buNone/>
                          </a:pPr>
                          <a:r>
                            <a:rPr lang="en-US" sz="1100" dirty="0">
                              <a:solidFill>
                                <a:srgbClr val="011635"/>
                              </a:solidFill>
                              <a:sym typeface="Vidaloka"/>
                            </a:rPr>
                            <a:t>ABSDA</a:t>
                          </a:r>
                          <a:endParaRPr sz="1100" dirty="0">
                            <a:solidFill>
                              <a:srgbClr val="011635"/>
                            </a:solidFill>
                            <a:latin typeface="+mn-lt"/>
                            <a:ea typeface="+mn-ea"/>
                            <a:cs typeface="+mn-cs"/>
                            <a:sym typeface="Vidaloka"/>
                          </a:endParaRPr>
                        </a:p>
                      </a:txBody>
                      <a:tcPr marL="42487" marR="42487" marT="42487" marB="42487" anchor="ctr">
                        <a:lnL w="12700" cap="flat" cmpd="sng" algn="ctr">
                          <a:solidFill>
                            <a:schemeClr val="tx1"/>
                          </a:solidFill>
                          <a:prstDash val="solid"/>
                          <a:round/>
                          <a:headEnd type="none" w="med" len="med"/>
                          <a:tailEnd type="none" w="med" len="med"/>
                        </a:lnL>
                      </a:tcPr>
                    </a:tc>
                    <a:tc>
                      <a:txBody>
                        <a:bodyPr/>
                        <a:lstStyle/>
                        <a:p>
                          <a:pPr marL="0" lvl="0" indent="0" algn="ctr" rtl="0">
                            <a:spcBef>
                              <a:spcPts val="0"/>
                            </a:spcBef>
                            <a:spcAft>
                              <a:spcPts val="0"/>
                            </a:spcAft>
                            <a:buNone/>
                          </a:pPr>
                          <a:r>
                            <a:rPr lang="en-US" sz="1100" dirty="0">
                              <a:solidFill>
                                <a:srgbClr val="011635"/>
                              </a:solidFill>
                              <a:sym typeface="Vidaloka"/>
                            </a:rPr>
                            <a:t>RM</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ABEXP</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ABPROD</a:t>
                          </a:r>
                          <a:endParaRPr sz="1100"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a:txBody>
                        <a:bodyPr/>
                        <a:lstStyle/>
                        <a:p>
                          <a:pPr marL="0" lvl="0" indent="0" algn="ctr" rtl="0">
                            <a:spcBef>
                              <a:spcPts val="0"/>
                            </a:spcBef>
                            <a:spcAft>
                              <a:spcPts val="0"/>
                            </a:spcAft>
                            <a:buNone/>
                          </a:pPr>
                          <a:r>
                            <a:rPr lang="en-US" sz="1100" dirty="0">
                              <a:solidFill>
                                <a:srgbClr val="011635"/>
                              </a:solidFill>
                              <a:sym typeface="Vidaloka"/>
                            </a:rPr>
                            <a:t>ABSDA</a:t>
                          </a:r>
                          <a:endParaRPr sz="1100" dirty="0">
                            <a:solidFill>
                              <a:srgbClr val="011635"/>
                            </a:solidFill>
                            <a:latin typeface="+mn-lt"/>
                            <a:ea typeface="+mn-ea"/>
                            <a:cs typeface="+mn-cs"/>
                            <a:sym typeface="Vidaloka"/>
                          </a:endParaRPr>
                        </a:p>
                      </a:txBody>
                      <a:tcPr marL="42487" marR="42487" marT="42487" marB="42487" anchor="ctr">
                        <a:lnL w="12700" cap="flat" cmpd="sng" algn="ctr">
                          <a:solidFill>
                            <a:schemeClr val="tx1"/>
                          </a:solidFill>
                          <a:prstDash val="solid"/>
                          <a:round/>
                          <a:headEnd type="none" w="med" len="med"/>
                          <a:tailEnd type="none" w="med" len="med"/>
                        </a:lnL>
                      </a:tcPr>
                    </a:tc>
                    <a:tc>
                      <a:txBody>
                        <a:bodyPr/>
                        <a:lstStyle/>
                        <a:p>
                          <a:pPr marL="0" lvl="0" indent="0" algn="ctr" rtl="0">
                            <a:spcBef>
                              <a:spcPts val="0"/>
                            </a:spcBef>
                            <a:spcAft>
                              <a:spcPts val="0"/>
                            </a:spcAft>
                            <a:buNone/>
                          </a:pPr>
                          <a:r>
                            <a:rPr lang="en-US" sz="1100" dirty="0">
                              <a:solidFill>
                                <a:srgbClr val="011635"/>
                              </a:solidFill>
                              <a:sym typeface="Vidaloka"/>
                            </a:rPr>
                            <a:t>RM</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ABEXP</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ABPROD</a:t>
                          </a:r>
                          <a:endParaRPr sz="1100" dirty="0">
                            <a:solidFill>
                              <a:srgbClr val="011635"/>
                            </a:solidFill>
                            <a:latin typeface="+mn-lt"/>
                            <a:ea typeface="+mn-ea"/>
                            <a:cs typeface="+mn-cs"/>
                            <a:sym typeface="Vidaloka"/>
                          </a:endParaRPr>
                        </a:p>
                      </a:txBody>
                      <a:tcPr marL="42487" marR="42487" marT="42487" marB="42487" anchor="ctr"/>
                    </a:tc>
                    <a:extLst>
                      <a:ext uri="{0D108BD9-81ED-4DB2-BD59-A6C34878D82A}">
                        <a16:rowId xmlns:a16="http://schemas.microsoft.com/office/drawing/2014/main" val="10000"/>
                      </a:ext>
                    </a:extLst>
                  </a:tr>
                  <a:tr h="524788">
                    <a:tc>
                      <a:txBody>
                        <a:bodyPr/>
                        <a:lstStyle/>
                        <a:p>
                          <a:pPr marL="0" lvl="0" indent="0" algn="ctr" rtl="0">
                            <a:spcBef>
                              <a:spcPts val="0"/>
                            </a:spcBef>
                            <a:spcAft>
                              <a:spcPts val="0"/>
                            </a:spcAft>
                            <a:buNone/>
                          </a:pPr>
                          <a:r>
                            <a:rPr lang="en-US" sz="1100" b="1" dirty="0">
                              <a:solidFill>
                                <a:srgbClr val="011635"/>
                              </a:solidFill>
                              <a:latin typeface="+mn-lt"/>
                              <a:ea typeface="+mn-ea"/>
                              <a:cs typeface="+mn-cs"/>
                              <a:sym typeface="Vidaloka"/>
                            </a:rPr>
                            <a:t>Residual of</a:t>
                          </a:r>
                        </a:p>
                        <a:p>
                          <a:pPr marL="0" lvl="0" indent="0" algn="ctr" rtl="0">
                            <a:spcBef>
                              <a:spcPts val="0"/>
                            </a:spcBef>
                            <a:spcAft>
                              <a:spcPts val="0"/>
                            </a:spcAft>
                            <a:buNone/>
                          </a:pPr>
                          <a:r>
                            <a:rPr lang="en-US" sz="1100" b="1" dirty="0">
                              <a:solidFill>
                                <a:srgbClr val="011635"/>
                              </a:solidFill>
                              <a:latin typeface="+mn-lt"/>
                              <a:ea typeface="+mn-ea"/>
                              <a:cs typeface="+mn-cs"/>
                              <a:sym typeface="Vidaloka"/>
                            </a:rPr>
                            <a:t>RM/ AM</a:t>
                          </a:r>
                          <a:endParaRPr sz="1100" b="1"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a:txBody>
                        <a:bodyPr/>
                        <a:lstStyle/>
                        <a:p>
                          <a:pPr marL="0" lvl="0" indent="0" algn="ctr" rtl="0">
                            <a:spcBef>
                              <a:spcPts val="0"/>
                            </a:spcBef>
                            <a:spcAft>
                              <a:spcPts val="0"/>
                            </a:spcAft>
                            <a:buClr>
                              <a:srgbClr val="000000"/>
                            </a:buClr>
                            <a:buSzPts val="1100"/>
                            <a:buFont typeface="Arial"/>
                            <a:buNone/>
                          </a:pPr>
                          <a:r>
                            <a:rPr lang="en-US" altLang="zh-TW" sz="1100" b="1" dirty="0">
                              <a:solidFill>
                                <a:schemeClr val="dk1"/>
                              </a:solidFill>
                              <a:latin typeface="+mn-lt"/>
                              <a:ea typeface="+mn-ea"/>
                              <a:cs typeface="+mn-cs"/>
                              <a:sym typeface="Montserrat"/>
                            </a:rPr>
                            <a:t>0.070*</a:t>
                          </a:r>
                        </a:p>
                        <a:p>
                          <a:pPr marL="0" lvl="0" indent="0" algn="ctr" rtl="0">
                            <a:spcBef>
                              <a:spcPts val="0"/>
                            </a:spcBef>
                            <a:spcAft>
                              <a:spcPts val="0"/>
                            </a:spcAft>
                            <a:buClr>
                              <a:srgbClr val="000000"/>
                            </a:buClr>
                            <a:buSzPts val="1100"/>
                            <a:buFont typeface="Arial"/>
                            <a:buNone/>
                          </a:pPr>
                          <a:r>
                            <a:rPr lang="en-US" altLang="zh-TW" sz="1100" b="1" dirty="0">
                              <a:solidFill>
                                <a:schemeClr val="dk1"/>
                              </a:solidFill>
                              <a:latin typeface="+mn-lt"/>
                              <a:ea typeface="+mn-ea"/>
                              <a:cs typeface="+mn-cs"/>
                              <a:sym typeface="Montserrat"/>
                            </a:rPr>
                            <a:t>(1.852)</a:t>
                          </a:r>
                        </a:p>
                      </a:txBody>
                      <a:tcPr marL="42487" marR="42487" marT="42487" marB="42487" anchor="ctr">
                        <a:lnL w="12700" cap="flat" cmpd="sng" algn="ctr">
                          <a:solidFill>
                            <a:schemeClr val="tx1"/>
                          </a:solidFill>
                          <a:prstDash val="solid"/>
                          <a:round/>
                          <a:headEnd type="none" w="med" len="med"/>
                          <a:tailEnd type="none" w="med" len="med"/>
                        </a:lnL>
                      </a:tcPr>
                    </a:tc>
                    <a:tc>
                      <a:txBody>
                        <a:bodyPr/>
                        <a:lstStyle/>
                        <a:p>
                          <a:pPr marL="0" lvl="0" indent="0" algn="ctr" rtl="0">
                            <a:spcBef>
                              <a:spcPts val="0"/>
                            </a:spcBef>
                            <a:spcAft>
                              <a:spcPts val="0"/>
                            </a:spcAft>
                            <a:buNone/>
                          </a:pPr>
                          <a:r>
                            <a:rPr lang="en-US" sz="1100" b="1" dirty="0">
                              <a:solidFill>
                                <a:schemeClr val="dk1"/>
                              </a:solidFill>
                              <a:latin typeface="+mn-lt"/>
                              <a:ea typeface="+mn-ea"/>
                              <a:cs typeface="+mn-cs"/>
                              <a:sym typeface="Montserrat"/>
                            </a:rPr>
                            <a:t>9.390***</a:t>
                          </a:r>
                        </a:p>
                        <a:p>
                          <a:pPr marL="0" lvl="0" indent="0" algn="ctr" rtl="0">
                            <a:spcBef>
                              <a:spcPts val="0"/>
                            </a:spcBef>
                            <a:spcAft>
                              <a:spcPts val="0"/>
                            </a:spcAft>
                            <a:buNone/>
                          </a:pPr>
                          <a:r>
                            <a:rPr lang="en-US" sz="1100" b="1" dirty="0">
                              <a:solidFill>
                                <a:schemeClr val="dk1"/>
                              </a:solidFill>
                              <a:latin typeface="+mn-lt"/>
                              <a:ea typeface="+mn-ea"/>
                              <a:cs typeface="+mn-cs"/>
                              <a:sym typeface="Montserrat"/>
                            </a:rPr>
                            <a:t>(3.591)</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n-cs"/>
                              <a:sym typeface="Montserrat"/>
                            </a:rPr>
                            <a:t>5.421***</a:t>
                          </a:r>
                        </a:p>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n-cs"/>
                              <a:sym typeface="Montserrat"/>
                            </a:rPr>
                            <a:t>(5.371)</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b="1" dirty="0">
                              <a:solidFill>
                                <a:schemeClr val="dk1"/>
                              </a:solidFill>
                              <a:latin typeface="+mn-lt"/>
                              <a:ea typeface="+mn-ea"/>
                              <a:cs typeface="+mn-cs"/>
                              <a:sym typeface="Montserrat"/>
                            </a:rPr>
                            <a:t>4.043**</a:t>
                          </a:r>
                        </a:p>
                        <a:p>
                          <a:pPr marL="0" lvl="0" indent="0" algn="ctr" rtl="0">
                            <a:spcBef>
                              <a:spcPts val="0"/>
                            </a:spcBef>
                            <a:spcAft>
                              <a:spcPts val="0"/>
                            </a:spcAft>
                            <a:buNone/>
                          </a:pPr>
                          <a:r>
                            <a:rPr lang="en-US" sz="1100" b="1" dirty="0">
                              <a:solidFill>
                                <a:schemeClr val="dk1"/>
                              </a:solidFill>
                              <a:latin typeface="+mn-lt"/>
                              <a:ea typeface="+mn-ea"/>
                              <a:cs typeface="+mn-cs"/>
                              <a:sym typeface="Montserrat"/>
                            </a:rPr>
                            <a:t>(2.101)</a:t>
                          </a:r>
                          <a:endParaRPr sz="1100" b="1" dirty="0">
                            <a:solidFill>
                              <a:schemeClr val="dk1"/>
                            </a:solidFill>
                            <a:latin typeface="+mn-lt"/>
                            <a:ea typeface="+mn-ea"/>
                            <a:cs typeface="+mn-cs"/>
                            <a:sym typeface="Montserrat"/>
                          </a:endParaRPr>
                        </a:p>
                      </a:txBody>
                      <a:tcPr marL="42487" marR="42487" marT="42487" marB="42487" anchor="ctr">
                        <a:lnR w="12700" cap="flat" cmpd="sng" algn="ctr">
                          <a:solidFill>
                            <a:schemeClr val="tx1"/>
                          </a:solidFill>
                          <a:prstDash val="solid"/>
                          <a:round/>
                          <a:headEnd type="none" w="med" len="med"/>
                          <a:tailEnd type="none" w="med" len="med"/>
                        </a:lnR>
                      </a:tcPr>
                    </a:tc>
                    <a:tc>
                      <a:txBody>
                        <a:bodyPr/>
                        <a:lstStyle/>
                        <a:p>
                          <a:pPr marL="0" lvl="0" indent="0" algn="ctr" rtl="0">
                            <a:spcBef>
                              <a:spcPts val="0"/>
                            </a:spcBef>
                            <a:spcAft>
                              <a:spcPts val="0"/>
                            </a:spcAft>
                            <a:buNone/>
                          </a:pPr>
                          <a:r>
                            <a:rPr lang="en-US" sz="1100" b="1" dirty="0">
                              <a:solidFill>
                                <a:schemeClr val="dk1"/>
                              </a:solidFill>
                              <a:latin typeface="+mn-lt"/>
                              <a:ea typeface="+mn-ea"/>
                              <a:cs typeface="+mn-cs"/>
                              <a:sym typeface="Montserrat"/>
                            </a:rPr>
                            <a:t>0.049*</a:t>
                          </a:r>
                        </a:p>
                        <a:p>
                          <a:pPr marL="0" lvl="0" indent="0" algn="ctr" rtl="0">
                            <a:spcBef>
                              <a:spcPts val="0"/>
                            </a:spcBef>
                            <a:spcAft>
                              <a:spcPts val="0"/>
                            </a:spcAft>
                            <a:buNone/>
                          </a:pPr>
                          <a:r>
                            <a:rPr lang="en-US" sz="1100" b="1" dirty="0">
                              <a:solidFill>
                                <a:schemeClr val="dk1"/>
                              </a:solidFill>
                              <a:latin typeface="+mn-lt"/>
                              <a:ea typeface="+mn-ea"/>
                              <a:cs typeface="+mn-cs"/>
                              <a:sym typeface="Montserrat"/>
                            </a:rPr>
                            <a:t>(1.934)</a:t>
                          </a:r>
                          <a:endParaRPr sz="1100" b="1" dirty="0">
                            <a:solidFill>
                              <a:schemeClr val="dk1"/>
                            </a:solidFill>
                            <a:latin typeface="+mn-lt"/>
                            <a:ea typeface="+mn-ea"/>
                            <a:cs typeface="+mn-cs"/>
                            <a:sym typeface="Montserrat"/>
                          </a:endParaRPr>
                        </a:p>
                      </a:txBody>
                      <a:tcPr marL="42487" marR="42487" marT="42487" marB="42487"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chemeClr val="dk1"/>
                              </a:solidFill>
                              <a:latin typeface="+mn-lt"/>
                              <a:ea typeface="+mn-ea"/>
                              <a:cs typeface="+mn-cs"/>
                              <a:sym typeface="Montserrat"/>
                            </a:rPr>
                            <a:t>14.953**</a:t>
                          </a:r>
                        </a:p>
                        <a:p>
                          <a:pPr marL="0" lvl="0" indent="0" algn="ctr" rtl="0">
                            <a:spcBef>
                              <a:spcPts val="0"/>
                            </a:spcBef>
                            <a:spcAft>
                              <a:spcPts val="0"/>
                            </a:spcAft>
                            <a:buNone/>
                          </a:pPr>
                          <a:r>
                            <a:rPr lang="en-US" sz="1100" b="1" dirty="0">
                              <a:solidFill>
                                <a:schemeClr val="dk1"/>
                              </a:solidFill>
                              <a:latin typeface="+mn-lt"/>
                              <a:ea typeface="+mn-ea"/>
                              <a:cs typeface="+mn-cs"/>
                              <a:sym typeface="Montserrat"/>
                            </a:rPr>
                            <a:t>(2.341)</a:t>
                          </a:r>
                          <a:endParaRPr sz="1100" b="1" dirty="0">
                            <a:solidFill>
                              <a:schemeClr val="dk1"/>
                            </a:solidFill>
                            <a:latin typeface="+mn-lt"/>
                            <a:ea typeface="+mn-ea"/>
                            <a:cs typeface="+mn-cs"/>
                            <a:sym typeface="Montserrat"/>
                          </a:endParaRPr>
                        </a:p>
                      </a:txBody>
                      <a:tcPr marL="42487" marR="42487" marT="42487" marB="42487" anchor="ctr">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chemeClr val="dk1"/>
                              </a:solidFill>
                              <a:latin typeface="+mn-lt"/>
                              <a:ea typeface="+mn-ea"/>
                              <a:cs typeface="+mn-cs"/>
                              <a:sym typeface="Montserrat"/>
                            </a:rPr>
                            <a:t>8.751**</a:t>
                          </a:r>
                        </a:p>
                        <a:p>
                          <a:pPr marL="0" lvl="0" indent="0" algn="ctr" rtl="0">
                            <a:spcBef>
                              <a:spcPts val="0"/>
                            </a:spcBef>
                            <a:spcAft>
                              <a:spcPts val="0"/>
                            </a:spcAft>
                            <a:buNone/>
                          </a:pPr>
                          <a:r>
                            <a:rPr lang="en-US" sz="1100" b="1" dirty="0">
                              <a:solidFill>
                                <a:schemeClr val="dk1"/>
                              </a:solidFill>
                              <a:latin typeface="+mn-lt"/>
                              <a:ea typeface="+mn-ea"/>
                              <a:cs typeface="+mn-cs"/>
                              <a:sym typeface="Montserrat"/>
                            </a:rPr>
                            <a:t>(2.480)</a:t>
                          </a:r>
                          <a:endParaRPr sz="1100" b="1" dirty="0">
                            <a:solidFill>
                              <a:schemeClr val="dk1"/>
                            </a:solidFill>
                            <a:latin typeface="+mn-lt"/>
                            <a:ea typeface="+mn-ea"/>
                            <a:cs typeface="+mn-cs"/>
                            <a:sym typeface="Montserrat"/>
                          </a:endParaRPr>
                        </a:p>
                      </a:txBody>
                      <a:tcPr marL="42487" marR="42487" marT="42487" marB="42487" anchor="ctr">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100" dirty="0">
                              <a:solidFill>
                                <a:schemeClr val="dk1"/>
                              </a:solidFill>
                              <a:latin typeface="+mn-lt"/>
                              <a:ea typeface="+mn-ea"/>
                              <a:cs typeface="+mn-cs"/>
                              <a:sym typeface="Montserrat"/>
                            </a:rPr>
                            <a:t>6.663</a:t>
                          </a:r>
                        </a:p>
                        <a:p>
                          <a:pPr marL="0" lvl="0" indent="0" algn="ctr" rtl="0">
                            <a:spcBef>
                              <a:spcPts val="0"/>
                            </a:spcBef>
                            <a:spcAft>
                              <a:spcPts val="0"/>
                            </a:spcAft>
                            <a:buNone/>
                          </a:pPr>
                          <a:r>
                            <a:rPr lang="en-US" sz="1100" dirty="0">
                              <a:solidFill>
                                <a:schemeClr val="dk1"/>
                              </a:solidFill>
                              <a:latin typeface="+mn-lt"/>
                              <a:ea typeface="+mn-ea"/>
                              <a:cs typeface="+mn-cs"/>
                              <a:sym typeface="Montserrat"/>
                            </a:rPr>
                            <a:t>(1.597)</a:t>
                          </a:r>
                          <a:endParaRPr sz="1100" dirty="0">
                            <a:solidFill>
                              <a:schemeClr val="dk1"/>
                            </a:solidFill>
                            <a:latin typeface="+mn-lt"/>
                            <a:ea typeface="+mn-ea"/>
                            <a:cs typeface="+mn-cs"/>
                            <a:sym typeface="Montserrat"/>
                          </a:endParaRPr>
                        </a:p>
                      </a:txBody>
                      <a:tcPr marL="42487" marR="42487" marT="42487" marB="42487"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1884067"/>
                      </a:ext>
                    </a:extLst>
                  </a:tr>
                  <a:tr h="337101">
                    <a:tc>
                      <a:txBody>
                        <a:bodyPr/>
                        <a:lstStyle/>
                        <a:p>
                          <a:pPr marL="0" lvl="0" indent="0" algn="ctr" rtl="0">
                            <a:spcBef>
                              <a:spcPts val="0"/>
                            </a:spcBef>
                            <a:spcAft>
                              <a:spcPts val="0"/>
                            </a:spcAft>
                            <a:buNone/>
                          </a:pPr>
                          <a:r>
                            <a:rPr lang="en-US" sz="1100" b="0" dirty="0">
                              <a:solidFill>
                                <a:srgbClr val="011635"/>
                              </a:solidFill>
                              <a:sym typeface="Vidaloka"/>
                            </a:rPr>
                            <a:t>RM/ ABSDA</a:t>
                          </a:r>
                          <a:endParaRPr sz="1100" b="0"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gridSpan="8">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1" dirty="0">
                              <a:solidFill>
                                <a:schemeClr val="dk1"/>
                              </a:solidFill>
                              <a:latin typeface="+mn-lt"/>
                              <a:ea typeface="+mn-ea"/>
                              <a:cs typeface="+mn-cs"/>
                              <a:sym typeface="Montserrat"/>
                            </a:rPr>
                            <a:t>Included</a:t>
                          </a:r>
                        </a:p>
                      </a:txBody>
                      <a:tcPr marL="42487" marR="42487" marT="42487" marB="42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rgbClr val="000000"/>
                            </a:buClr>
                            <a:buSzPts val="1100"/>
                            <a:buFont typeface="Arial"/>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1079541405"/>
                      </a:ext>
                    </a:extLst>
                  </a:tr>
                  <a:tr h="274593">
                    <a:tc>
                      <a:txBody>
                        <a:bodyPr/>
                        <a:lstStyle/>
                        <a:p>
                          <a:pPr marL="0" lvl="0" indent="0" algn="ctr" rtl="0">
                            <a:spcBef>
                              <a:spcPts val="0"/>
                            </a:spcBef>
                            <a:spcAft>
                              <a:spcPts val="0"/>
                            </a:spcAft>
                            <a:buNone/>
                          </a:pPr>
                          <a:r>
                            <a:rPr lang="en-US" sz="1100" b="0" dirty="0">
                              <a:solidFill>
                                <a:srgbClr val="011635"/>
                              </a:solidFill>
                              <a:latin typeface="+mn-lt"/>
                              <a:ea typeface="+mn-ea"/>
                              <a:cs typeface="+mn-cs"/>
                              <a:sym typeface="Vidaloka"/>
                            </a:rPr>
                            <a:t>Main Interest variable(s)</a:t>
                          </a:r>
                          <a:endParaRPr sz="1100" b="0"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gridSpan="8">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n-cs"/>
                              <a:sym typeface="Montserrat"/>
                            </a:rPr>
                            <a:t>Included</a:t>
                          </a:r>
                          <a:endParaRPr sz="1100" b="1" dirty="0">
                            <a:solidFill>
                              <a:schemeClr val="dk1"/>
                            </a:solidFill>
                            <a:latin typeface="+mn-lt"/>
                            <a:ea typeface="+mn-ea"/>
                            <a:cs typeface="+mn-cs"/>
                            <a:sym typeface="Montserrat"/>
                          </a:endParaRPr>
                        </a:p>
                      </a:txBody>
                      <a:tcPr marL="42487" marR="42487" marT="42487" marB="42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rgbClr val="000000"/>
                            </a:buClr>
                            <a:buSzPts val="1100"/>
                            <a:buFont typeface="Arial"/>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10001"/>
                      </a:ext>
                    </a:extLst>
                  </a:tr>
                  <a:tr h="374066">
                    <a:tc>
                      <a:txBody>
                        <a:bodyPr/>
                        <a:lstStyle/>
                        <a:p>
                          <a:pPr marL="0" lvl="0" indent="0" algn="ctr" rtl="0">
                            <a:spcBef>
                              <a:spcPts val="0"/>
                            </a:spcBef>
                            <a:spcAft>
                              <a:spcPts val="0"/>
                            </a:spcAft>
                            <a:buClr>
                              <a:schemeClr val="dk1"/>
                            </a:buClr>
                            <a:buSzPts val="1100"/>
                            <a:buFont typeface="Arial"/>
                            <a:buNone/>
                          </a:pPr>
                          <a:r>
                            <a:rPr lang="en-US" sz="1100" b="0" dirty="0">
                              <a:solidFill>
                                <a:srgbClr val="011635"/>
                              </a:solidFill>
                              <a:sym typeface="Vidaloka"/>
                            </a:rPr>
                            <a:t>Control Variables</a:t>
                          </a:r>
                          <a:endParaRPr sz="1100" b="0"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gridSpan="8">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TW" sz="1100" b="1" dirty="0">
                              <a:solidFill>
                                <a:schemeClr val="dk1"/>
                              </a:solidFill>
                              <a:latin typeface="+mn-lt"/>
                              <a:ea typeface="+mn-ea"/>
                              <a:cs typeface="+mn-cs"/>
                              <a:sym typeface="Montserrat"/>
                            </a:rPr>
                            <a:t>Included</a:t>
                          </a:r>
                        </a:p>
                      </a:txBody>
                      <a:tcPr marL="42487" marR="42487" marT="42487" marB="42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0002"/>
                      </a:ext>
                    </a:extLst>
                  </a:tr>
                  <a:tr h="374066">
                    <a:tc>
                      <a:txBody>
                        <a:bodyPr/>
                        <a:lstStyle/>
                        <a:p>
                          <a:pPr marL="0" lvl="0" indent="0" algn="ctr" rtl="0">
                            <a:spcBef>
                              <a:spcPts val="0"/>
                            </a:spcBef>
                            <a:spcAft>
                              <a:spcPts val="0"/>
                            </a:spcAft>
                            <a:buClr>
                              <a:schemeClr val="dk1"/>
                            </a:buClr>
                            <a:buSzPts val="1100"/>
                            <a:buFont typeface="Arial"/>
                            <a:buNone/>
                          </a:pPr>
                          <a:r>
                            <a:rPr lang="en-US" sz="1100" dirty="0">
                              <a:solidFill>
                                <a:srgbClr val="011635"/>
                              </a:solidFill>
                              <a:sym typeface="Vidaloka"/>
                            </a:rPr>
                            <a:t>N</a:t>
                          </a:r>
                          <a:endParaRPr sz="1100"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gridSpan="4">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n-cs"/>
                              <a:sym typeface="Montserrat"/>
                            </a:rPr>
                            <a:t>516</a:t>
                          </a:r>
                          <a:endParaRPr sz="1100" dirty="0">
                            <a:solidFill>
                              <a:schemeClr val="dk1"/>
                            </a:solidFill>
                            <a:latin typeface="+mn-lt"/>
                            <a:ea typeface="+mn-ea"/>
                            <a:cs typeface="+mn-cs"/>
                            <a:sym typeface="Montserrat"/>
                          </a:endParaRPr>
                        </a:p>
                      </a:txBody>
                      <a:tcPr marL="42487" marR="42487" marT="42487" marB="42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gridSpan="4">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1,032</a:t>
                          </a:r>
                          <a:endParaRPr sz="1100" dirty="0">
                            <a:solidFill>
                              <a:schemeClr val="dk1"/>
                            </a:solidFill>
                            <a:latin typeface="+mn-lt"/>
                            <a:ea typeface="+mn-ea"/>
                          </a:endParaRPr>
                        </a:p>
                      </a:txBody>
                      <a:tcPr marL="42487" marR="42487" marT="42487" marB="42487"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51522387"/>
                      </a:ext>
                    </a:extLst>
                  </a:tr>
                  <a:tr h="374066">
                    <a:tc>
                      <a:txBody>
                        <a:bodyPr/>
                        <a:lstStyle/>
                        <a:p>
                          <a:pPr marL="0" lvl="0" indent="0" algn="ctr" rtl="0">
                            <a:spcBef>
                              <a:spcPts val="0"/>
                            </a:spcBef>
                            <a:spcAft>
                              <a:spcPts val="0"/>
                            </a:spcAft>
                            <a:buClr>
                              <a:schemeClr val="dk1"/>
                            </a:buClr>
                            <a:buSzPts val="1100"/>
                            <a:buFont typeface="Arial"/>
                            <a:buNone/>
                          </a:pPr>
                          <a:r>
                            <a:rPr lang="en-US" altLang="zh-TW" sz="1100" b="0" u="none" strike="noStrike" cap="none" dirty="0">
                              <a:solidFill>
                                <a:srgbClr val="011635"/>
                              </a:solidFill>
                              <a:sym typeface="Vidaloka"/>
                            </a:rPr>
                            <a:t>Adjusted </a:t>
                          </a:r>
                          <a14:m>
                            <m:oMath xmlns:m="http://schemas.openxmlformats.org/officeDocument/2006/math">
                              <m:sSup>
                                <m:sSupPr>
                                  <m:ctrlPr>
                                    <a:rPr lang="en-US" altLang="zh-TW" sz="1100" smtClean="0">
                                      <a:solidFill>
                                        <a:srgbClr val="011635"/>
                                      </a:solidFill>
                                      <a:sym typeface="Vidaloka"/>
                                    </a:rPr>
                                  </m:ctrlPr>
                                </m:sSupPr>
                                <m:e>
                                  <m:r>
                                    <a:rPr lang="en-US" altLang="zh-TW" sz="1100" b="0" smtClean="0">
                                      <a:solidFill>
                                        <a:srgbClr val="011635"/>
                                      </a:solidFill>
                                      <a:sym typeface="Vidaloka"/>
                                    </a:rPr>
                                    <m:t>𝑅</m:t>
                                  </m:r>
                                </m:e>
                                <m:sup>
                                  <m:r>
                                    <a:rPr lang="en-US" altLang="zh-TW" sz="1100" b="0" smtClean="0">
                                      <a:solidFill>
                                        <a:srgbClr val="011635"/>
                                      </a:solidFill>
                                      <a:sym typeface="Vidaloka"/>
                                    </a:rPr>
                                    <m:t>2</m:t>
                                  </m:r>
                                </m:sup>
                              </m:sSup>
                            </m:oMath>
                          </a14:m>
                          <a:endParaRPr sz="1100"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n-cs"/>
                              <a:sym typeface="Montserrat"/>
                            </a:rPr>
                            <a:t>0.172</a:t>
                          </a:r>
                          <a:endParaRPr sz="1100" dirty="0">
                            <a:solidFill>
                              <a:schemeClr val="dk1"/>
                            </a:solidFill>
                            <a:latin typeface="+mn-lt"/>
                            <a:ea typeface="+mn-ea"/>
                            <a:cs typeface="+mn-cs"/>
                            <a:sym typeface="Montserrat"/>
                          </a:endParaRPr>
                        </a:p>
                      </a:txBody>
                      <a:tcPr marL="42487" marR="42487" marT="42487" marB="42487"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n-cs"/>
                              <a:sym typeface="Montserrat"/>
                            </a:rPr>
                            <a:t>0.437</a:t>
                          </a:r>
                          <a:endParaRPr sz="1100" dirty="0">
                            <a:solidFill>
                              <a:schemeClr val="dk1"/>
                            </a:solidFill>
                            <a:latin typeface="+mn-lt"/>
                            <a:ea typeface="+mn-ea"/>
                            <a:cs typeface="+mn-cs"/>
                            <a:sym typeface="Montserrat"/>
                          </a:endParaRPr>
                        </a:p>
                      </a:txBody>
                      <a:tcPr marL="42487" marR="42487" marT="42487" marB="42487" anchor="ctr">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n-cs"/>
                              <a:sym typeface="Montserrat"/>
                            </a:rPr>
                            <a:t>0.440</a:t>
                          </a:r>
                          <a:endParaRPr sz="1100" dirty="0">
                            <a:solidFill>
                              <a:schemeClr val="dk1"/>
                            </a:solidFill>
                            <a:latin typeface="+mn-lt"/>
                            <a:ea typeface="+mn-ea"/>
                            <a:cs typeface="+mn-cs"/>
                            <a:sym typeface="Montserrat"/>
                          </a:endParaRPr>
                        </a:p>
                      </a:txBody>
                      <a:tcPr marL="42487" marR="42487" marT="42487" marB="42487" anchor="ctr">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0.405</a:t>
                          </a:r>
                          <a:endParaRPr sz="1100" dirty="0">
                            <a:solidFill>
                              <a:schemeClr val="dk1"/>
                            </a:solidFill>
                            <a:latin typeface="+mn-lt"/>
                            <a:ea typeface="+mn-ea"/>
                          </a:endParaRPr>
                        </a:p>
                      </a:txBody>
                      <a:tcPr marL="42487" marR="42487" marT="42487" marB="42487"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0.145</a:t>
                          </a:r>
                          <a:endParaRPr sz="1100" dirty="0">
                            <a:solidFill>
                              <a:schemeClr val="dk1"/>
                            </a:solidFill>
                            <a:latin typeface="+mn-lt"/>
                            <a:ea typeface="+mn-ea"/>
                          </a:endParaRPr>
                        </a:p>
                      </a:txBody>
                      <a:tcPr marL="42487" marR="42487" marT="42487" marB="42487" anchor="ctr">
                        <a:lnL w="12700" cap="flat" cmpd="sng" algn="ctr">
                          <a:solidFill>
                            <a:schemeClr val="tx1"/>
                          </a:solidFill>
                          <a:prstDash val="solid"/>
                          <a:round/>
                          <a:headEnd type="none" w="med" len="med"/>
                          <a:tailEnd type="none" w="med" len="med"/>
                        </a:lnL>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0.417</a:t>
                          </a:r>
                          <a:endParaRPr sz="1100" dirty="0">
                            <a:solidFill>
                              <a:schemeClr val="dk1"/>
                            </a:solidFill>
                            <a:latin typeface="+mn-lt"/>
                            <a:ea typeface="+mn-e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0.351</a:t>
                          </a:r>
                          <a:endParaRPr sz="1100" dirty="0">
                            <a:solidFill>
                              <a:schemeClr val="dk1"/>
                            </a:solidFill>
                            <a:latin typeface="+mn-lt"/>
                            <a:ea typeface="+mn-e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0.434</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62870970"/>
                      </a:ext>
                    </a:extLst>
                  </a:tr>
                </a:tbl>
              </a:graphicData>
            </a:graphic>
          </p:graphicFrame>
        </mc:Choice>
        <mc:Fallback>
          <p:graphicFrame>
            <p:nvGraphicFramePr>
              <p:cNvPr id="1453" name="Google Shape;1453;p112"/>
              <p:cNvGraphicFramePr/>
              <p:nvPr>
                <p:extLst>
                  <p:ext uri="{D42A27DB-BD31-4B8C-83A1-F6EECF244321}">
                    <p14:modId xmlns:p14="http://schemas.microsoft.com/office/powerpoint/2010/main" val="4005675069"/>
                  </p:ext>
                </p:extLst>
              </p:nvPr>
            </p:nvGraphicFramePr>
            <p:xfrm>
              <a:off x="1353790" y="1127683"/>
              <a:ext cx="6436370" cy="3534428"/>
            </p:xfrm>
            <a:graphic>
              <a:graphicData uri="http://schemas.openxmlformats.org/drawingml/2006/table">
                <a:tbl>
                  <a:tblPr firstRow="1" firstCol="1" bandRow="1">
                    <a:tableStyleId>{10A1B5D5-9B99-4C35-A422-299274C87663}</a:tableStyleId>
                  </a:tblPr>
                  <a:tblGrid>
                    <a:gridCol w="851224">
                      <a:extLst>
                        <a:ext uri="{9D8B030D-6E8A-4147-A177-3AD203B41FA5}">
                          <a16:colId xmlns:a16="http://schemas.microsoft.com/office/drawing/2014/main" val="20000"/>
                        </a:ext>
                      </a:extLst>
                    </a:gridCol>
                    <a:gridCol w="706973">
                      <a:extLst>
                        <a:ext uri="{9D8B030D-6E8A-4147-A177-3AD203B41FA5}">
                          <a16:colId xmlns:a16="http://schemas.microsoft.com/office/drawing/2014/main" val="20001"/>
                        </a:ext>
                      </a:extLst>
                    </a:gridCol>
                    <a:gridCol w="680120">
                      <a:extLst>
                        <a:ext uri="{9D8B030D-6E8A-4147-A177-3AD203B41FA5}">
                          <a16:colId xmlns:a16="http://schemas.microsoft.com/office/drawing/2014/main" val="20002"/>
                        </a:ext>
                      </a:extLst>
                    </a:gridCol>
                    <a:gridCol w="739083">
                      <a:extLst>
                        <a:ext uri="{9D8B030D-6E8A-4147-A177-3AD203B41FA5}">
                          <a16:colId xmlns:a16="http://schemas.microsoft.com/office/drawing/2014/main" val="20003"/>
                        </a:ext>
                      </a:extLst>
                    </a:gridCol>
                    <a:gridCol w="691794">
                      <a:extLst>
                        <a:ext uri="{9D8B030D-6E8A-4147-A177-3AD203B41FA5}">
                          <a16:colId xmlns:a16="http://schemas.microsoft.com/office/drawing/2014/main" val="20004"/>
                        </a:ext>
                      </a:extLst>
                    </a:gridCol>
                    <a:gridCol w="691794">
                      <a:extLst>
                        <a:ext uri="{9D8B030D-6E8A-4147-A177-3AD203B41FA5}">
                          <a16:colId xmlns:a16="http://schemas.microsoft.com/office/drawing/2014/main" val="1645537639"/>
                        </a:ext>
                      </a:extLst>
                    </a:gridCol>
                    <a:gridCol w="691794">
                      <a:extLst>
                        <a:ext uri="{9D8B030D-6E8A-4147-A177-3AD203B41FA5}">
                          <a16:colId xmlns:a16="http://schemas.microsoft.com/office/drawing/2014/main" val="3013281436"/>
                        </a:ext>
                      </a:extLst>
                    </a:gridCol>
                    <a:gridCol w="691794">
                      <a:extLst>
                        <a:ext uri="{9D8B030D-6E8A-4147-A177-3AD203B41FA5}">
                          <a16:colId xmlns:a16="http://schemas.microsoft.com/office/drawing/2014/main" val="3853659232"/>
                        </a:ext>
                      </a:extLst>
                    </a:gridCol>
                    <a:gridCol w="691794">
                      <a:extLst>
                        <a:ext uri="{9D8B030D-6E8A-4147-A177-3AD203B41FA5}">
                          <a16:colId xmlns:a16="http://schemas.microsoft.com/office/drawing/2014/main" val="1309207121"/>
                        </a:ext>
                      </a:extLst>
                    </a:gridCol>
                  </a:tblGrid>
                  <a:tr h="252614">
                    <a:tc gridSpan="9">
                      <a:txBody>
                        <a:bodyPr/>
                        <a:lstStyle/>
                        <a:p>
                          <a:pPr marL="0" lvl="0" indent="0" algn="ctr" rtl="0">
                            <a:spcBef>
                              <a:spcPts val="0"/>
                            </a:spcBef>
                            <a:spcAft>
                              <a:spcPts val="0"/>
                            </a:spcAft>
                            <a:buNone/>
                          </a:pPr>
                          <a:r>
                            <a:rPr lang="en-US" sz="1100" dirty="0"/>
                            <a:t>Hausman Auxiliary Regressions ( </a:t>
                          </a:r>
                          <a:r>
                            <a:rPr lang="en-US" sz="1100" dirty="0" err="1"/>
                            <a:t>Untabulated</a:t>
                          </a:r>
                          <a:r>
                            <a:rPr lang="en-US" sz="1100" dirty="0"/>
                            <a:t> )</a:t>
                          </a:r>
                          <a:endParaRPr sz="11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latin typeface="+mn-lt"/>
                            <a:ea typeface="+mn-ea"/>
                          </a:endParaRPr>
                        </a:p>
                      </a:txBody>
                      <a:tcPr marL="42487" marR="42487" marT="42487" marB="42487"/>
                    </a:tc>
                    <a:extLst>
                      <a:ext uri="{0D108BD9-81ED-4DB2-BD59-A6C34878D82A}">
                        <a16:rowId xmlns:a16="http://schemas.microsoft.com/office/drawing/2014/main" val="1793594298"/>
                      </a:ext>
                    </a:extLst>
                  </a:tr>
                  <a:tr h="374066">
                    <a:tc>
                      <a:txBody>
                        <a:bodyPr/>
                        <a:lstStyle/>
                        <a:p>
                          <a:pPr marL="0" lvl="0" indent="0" algn="ctr" rtl="0">
                            <a:spcBef>
                              <a:spcPts val="0"/>
                            </a:spcBef>
                            <a:spcAft>
                              <a:spcPts val="0"/>
                            </a:spcAft>
                            <a:buNone/>
                          </a:pPr>
                          <a:endParaRPr sz="1100" dirty="0">
                            <a:latin typeface="+mn-lt"/>
                            <a:ea typeface="+mn-ea"/>
                          </a:endParaRPr>
                        </a:p>
                      </a:txBody>
                      <a:tcPr marL="42487" marR="42487" marT="42487" marB="42487">
                        <a:lnR w="12700" cap="flat" cmpd="sng" algn="ctr">
                          <a:solidFill>
                            <a:schemeClr val="tx1"/>
                          </a:solidFill>
                          <a:prstDash val="solid"/>
                          <a:round/>
                          <a:headEnd type="none" w="med" len="med"/>
                          <a:tailEnd type="none" w="med" len="med"/>
                        </a:lnR>
                      </a:tcPr>
                    </a:tc>
                    <a:tc gridSpan="4">
                      <a:txBody>
                        <a:bodyPr/>
                        <a:lstStyle/>
                        <a:p>
                          <a:pPr marL="0" lvl="0" indent="0" algn="ctr" rtl="0">
                            <a:spcBef>
                              <a:spcPts val="0"/>
                            </a:spcBef>
                            <a:spcAft>
                              <a:spcPts val="0"/>
                            </a:spcAft>
                            <a:buNone/>
                          </a:pPr>
                          <a:r>
                            <a:rPr lang="en-US" sz="1100" dirty="0">
                              <a:solidFill>
                                <a:srgbClr val="011635"/>
                              </a:solidFill>
                              <a:latin typeface="+mn-lt"/>
                              <a:ea typeface="+mn-ea"/>
                              <a:cs typeface="+mn-cs"/>
                              <a:sym typeface="Vidaloka"/>
                            </a:rPr>
                            <a:t>Within Treatment Group Analysis</a:t>
                          </a:r>
                          <a:endParaRPr sz="1100" dirty="0">
                            <a:solidFill>
                              <a:srgbClr val="011635"/>
                            </a:solidFill>
                            <a:latin typeface="+mn-lt"/>
                            <a:ea typeface="+mn-ea"/>
                            <a:cs typeface="+mn-cs"/>
                            <a:sym typeface="Vidaloka"/>
                          </a:endParaRPr>
                        </a:p>
                      </a:txBody>
                      <a:tcPr marL="42487" marR="42487" marT="42487" marB="42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tc gridSpan="4">
                      <a:txBody>
                        <a:bodyPr/>
                        <a:lstStyle/>
                        <a:p>
                          <a:pPr marL="0" lvl="0" indent="0" algn="ctr" rtl="0">
                            <a:spcBef>
                              <a:spcPts val="0"/>
                            </a:spcBef>
                            <a:spcAft>
                              <a:spcPts val="0"/>
                            </a:spcAft>
                            <a:buNone/>
                          </a:pPr>
                          <a:r>
                            <a:rPr lang="en-US" sz="1100" dirty="0">
                              <a:solidFill>
                                <a:srgbClr val="011635"/>
                              </a:solidFill>
                              <a:latin typeface="+mn-lt"/>
                              <a:ea typeface="+mn-ea"/>
                              <a:cs typeface="+mn-cs"/>
                              <a:sym typeface="Vidaloka"/>
                            </a:rPr>
                            <a:t>Matched Results Analysis</a:t>
                          </a:r>
                          <a:endParaRPr sz="1100" dirty="0">
                            <a:solidFill>
                              <a:srgbClr val="011635"/>
                            </a:solidFill>
                            <a:latin typeface="+mn-lt"/>
                            <a:ea typeface="+mn-ea"/>
                            <a:cs typeface="+mn-cs"/>
                            <a:sym typeface="Vidaloka"/>
                          </a:endParaRPr>
                        </a:p>
                      </a:txBody>
                      <a:tcPr marL="42487" marR="42487" marT="42487" marB="42487" anchor="ctr">
                        <a:lnL w="12700" cap="flat" cmpd="sng" algn="ctr">
                          <a:solidFill>
                            <a:schemeClr val="tx1"/>
                          </a:solidFill>
                          <a:prstDash val="solid"/>
                          <a:round/>
                          <a:headEnd type="none" w="med" len="med"/>
                          <a:tailEnd type="none" w="med" len="med"/>
                        </a:lnL>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tc>
                    <a:extLst>
                      <a:ext uri="{0D108BD9-81ED-4DB2-BD59-A6C34878D82A}">
                        <a16:rowId xmlns:a16="http://schemas.microsoft.com/office/drawing/2014/main" val="2906760318"/>
                      </a:ext>
                    </a:extLst>
                  </a:tr>
                  <a:tr h="374066">
                    <a:tc>
                      <a:txBody>
                        <a:bodyPr/>
                        <a:lstStyle/>
                        <a:p>
                          <a:pPr marL="0" lvl="0" indent="0" algn="ctr" rtl="0">
                            <a:spcBef>
                              <a:spcPts val="0"/>
                            </a:spcBef>
                            <a:spcAft>
                              <a:spcPts val="0"/>
                            </a:spcAft>
                            <a:buNone/>
                          </a:pPr>
                          <a:endParaRPr sz="1100" dirty="0">
                            <a:latin typeface="+mn-lt"/>
                            <a:ea typeface="+mn-ea"/>
                          </a:endParaRPr>
                        </a:p>
                      </a:txBody>
                      <a:tcPr marL="42487" marR="42487" marT="42487" marB="42487">
                        <a:lnR w="12700" cap="flat" cmpd="sng" algn="ctr">
                          <a:solidFill>
                            <a:schemeClr val="tx1"/>
                          </a:solidFill>
                          <a:prstDash val="solid"/>
                          <a:round/>
                          <a:headEnd type="none" w="med" len="med"/>
                          <a:tailEnd type="none" w="med" len="med"/>
                        </a:lnR>
                      </a:tcPr>
                    </a:tc>
                    <a:tc>
                      <a:txBody>
                        <a:bodyPr/>
                        <a:lstStyle/>
                        <a:p>
                          <a:pPr marL="0" lvl="0" indent="0" algn="ctr" rtl="0">
                            <a:spcBef>
                              <a:spcPts val="0"/>
                            </a:spcBef>
                            <a:spcAft>
                              <a:spcPts val="0"/>
                            </a:spcAft>
                            <a:buNone/>
                          </a:pPr>
                          <a:r>
                            <a:rPr lang="en-US" sz="1100" dirty="0">
                              <a:solidFill>
                                <a:srgbClr val="011635"/>
                              </a:solidFill>
                              <a:sym typeface="Vidaloka"/>
                            </a:rPr>
                            <a:t>ABSDA</a:t>
                          </a:r>
                          <a:endParaRPr sz="1100" dirty="0">
                            <a:solidFill>
                              <a:srgbClr val="011635"/>
                            </a:solidFill>
                            <a:latin typeface="+mn-lt"/>
                            <a:ea typeface="+mn-ea"/>
                            <a:cs typeface="+mn-cs"/>
                            <a:sym typeface="Vidaloka"/>
                          </a:endParaRPr>
                        </a:p>
                      </a:txBody>
                      <a:tcPr marL="42487" marR="42487" marT="42487" marB="42487" anchor="ctr">
                        <a:lnL w="12700" cap="flat" cmpd="sng" algn="ctr">
                          <a:solidFill>
                            <a:schemeClr val="tx1"/>
                          </a:solidFill>
                          <a:prstDash val="solid"/>
                          <a:round/>
                          <a:headEnd type="none" w="med" len="med"/>
                          <a:tailEnd type="none" w="med" len="med"/>
                        </a:lnL>
                      </a:tcPr>
                    </a:tc>
                    <a:tc>
                      <a:txBody>
                        <a:bodyPr/>
                        <a:lstStyle/>
                        <a:p>
                          <a:pPr marL="0" lvl="0" indent="0" algn="ctr" rtl="0">
                            <a:spcBef>
                              <a:spcPts val="0"/>
                            </a:spcBef>
                            <a:spcAft>
                              <a:spcPts val="0"/>
                            </a:spcAft>
                            <a:buNone/>
                          </a:pPr>
                          <a:r>
                            <a:rPr lang="en-US" sz="1100" dirty="0">
                              <a:solidFill>
                                <a:srgbClr val="011635"/>
                              </a:solidFill>
                              <a:sym typeface="Vidaloka"/>
                            </a:rPr>
                            <a:t>RM</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ABEXP</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ABPROD</a:t>
                          </a:r>
                          <a:endParaRPr sz="1100"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a:txBody>
                        <a:bodyPr/>
                        <a:lstStyle/>
                        <a:p>
                          <a:pPr marL="0" lvl="0" indent="0" algn="ctr" rtl="0">
                            <a:spcBef>
                              <a:spcPts val="0"/>
                            </a:spcBef>
                            <a:spcAft>
                              <a:spcPts val="0"/>
                            </a:spcAft>
                            <a:buNone/>
                          </a:pPr>
                          <a:r>
                            <a:rPr lang="en-US" sz="1100" dirty="0">
                              <a:solidFill>
                                <a:srgbClr val="011635"/>
                              </a:solidFill>
                              <a:sym typeface="Vidaloka"/>
                            </a:rPr>
                            <a:t>ABSDA</a:t>
                          </a:r>
                          <a:endParaRPr sz="1100" dirty="0">
                            <a:solidFill>
                              <a:srgbClr val="011635"/>
                            </a:solidFill>
                            <a:latin typeface="+mn-lt"/>
                            <a:ea typeface="+mn-ea"/>
                            <a:cs typeface="+mn-cs"/>
                            <a:sym typeface="Vidaloka"/>
                          </a:endParaRPr>
                        </a:p>
                      </a:txBody>
                      <a:tcPr marL="42487" marR="42487" marT="42487" marB="42487" anchor="ctr">
                        <a:lnL w="12700" cap="flat" cmpd="sng" algn="ctr">
                          <a:solidFill>
                            <a:schemeClr val="tx1"/>
                          </a:solidFill>
                          <a:prstDash val="solid"/>
                          <a:round/>
                          <a:headEnd type="none" w="med" len="med"/>
                          <a:tailEnd type="none" w="med" len="med"/>
                        </a:lnL>
                      </a:tcPr>
                    </a:tc>
                    <a:tc>
                      <a:txBody>
                        <a:bodyPr/>
                        <a:lstStyle/>
                        <a:p>
                          <a:pPr marL="0" lvl="0" indent="0" algn="ctr" rtl="0">
                            <a:spcBef>
                              <a:spcPts val="0"/>
                            </a:spcBef>
                            <a:spcAft>
                              <a:spcPts val="0"/>
                            </a:spcAft>
                            <a:buNone/>
                          </a:pPr>
                          <a:r>
                            <a:rPr lang="en-US" sz="1100" dirty="0">
                              <a:solidFill>
                                <a:srgbClr val="011635"/>
                              </a:solidFill>
                              <a:sym typeface="Vidaloka"/>
                            </a:rPr>
                            <a:t>RM</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ABEXP</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ABPROD</a:t>
                          </a:r>
                          <a:endParaRPr sz="1100" dirty="0">
                            <a:solidFill>
                              <a:srgbClr val="011635"/>
                            </a:solidFill>
                            <a:latin typeface="+mn-lt"/>
                            <a:ea typeface="+mn-ea"/>
                            <a:cs typeface="+mn-cs"/>
                            <a:sym typeface="Vidaloka"/>
                          </a:endParaRPr>
                        </a:p>
                      </a:txBody>
                      <a:tcPr marL="42487" marR="42487" marT="42487" marB="42487" anchor="ctr"/>
                    </a:tc>
                    <a:extLst>
                      <a:ext uri="{0D108BD9-81ED-4DB2-BD59-A6C34878D82A}">
                        <a16:rowId xmlns:a16="http://schemas.microsoft.com/office/drawing/2014/main" val="10000"/>
                      </a:ext>
                    </a:extLst>
                  </a:tr>
                  <a:tr h="524788">
                    <a:tc>
                      <a:txBody>
                        <a:bodyPr/>
                        <a:lstStyle/>
                        <a:p>
                          <a:pPr marL="0" lvl="0" indent="0" algn="ctr" rtl="0">
                            <a:spcBef>
                              <a:spcPts val="0"/>
                            </a:spcBef>
                            <a:spcAft>
                              <a:spcPts val="0"/>
                            </a:spcAft>
                            <a:buNone/>
                          </a:pPr>
                          <a:r>
                            <a:rPr lang="en-US" sz="1100" b="1" dirty="0">
                              <a:solidFill>
                                <a:srgbClr val="011635"/>
                              </a:solidFill>
                              <a:latin typeface="+mn-lt"/>
                              <a:ea typeface="+mn-ea"/>
                              <a:cs typeface="+mn-cs"/>
                              <a:sym typeface="Vidaloka"/>
                            </a:rPr>
                            <a:t>Residual of</a:t>
                          </a:r>
                        </a:p>
                        <a:p>
                          <a:pPr marL="0" lvl="0" indent="0" algn="ctr" rtl="0">
                            <a:spcBef>
                              <a:spcPts val="0"/>
                            </a:spcBef>
                            <a:spcAft>
                              <a:spcPts val="0"/>
                            </a:spcAft>
                            <a:buNone/>
                          </a:pPr>
                          <a:r>
                            <a:rPr lang="en-US" sz="1100" b="1" dirty="0">
                              <a:solidFill>
                                <a:srgbClr val="011635"/>
                              </a:solidFill>
                              <a:latin typeface="+mn-lt"/>
                              <a:ea typeface="+mn-ea"/>
                              <a:cs typeface="+mn-cs"/>
                              <a:sym typeface="Vidaloka"/>
                            </a:rPr>
                            <a:t>RM/ AM</a:t>
                          </a:r>
                          <a:endParaRPr sz="1100" b="1"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a:txBody>
                        <a:bodyPr/>
                        <a:lstStyle/>
                        <a:p>
                          <a:pPr marL="0" lvl="0" indent="0" algn="ctr" rtl="0">
                            <a:spcBef>
                              <a:spcPts val="0"/>
                            </a:spcBef>
                            <a:spcAft>
                              <a:spcPts val="0"/>
                            </a:spcAft>
                            <a:buClr>
                              <a:srgbClr val="000000"/>
                            </a:buClr>
                            <a:buSzPts val="1100"/>
                            <a:buFont typeface="Arial"/>
                            <a:buNone/>
                          </a:pPr>
                          <a:r>
                            <a:rPr lang="en-US" altLang="zh-TW" sz="1100" b="1" dirty="0">
                              <a:solidFill>
                                <a:schemeClr val="dk1"/>
                              </a:solidFill>
                              <a:latin typeface="+mn-lt"/>
                              <a:ea typeface="+mn-ea"/>
                              <a:cs typeface="+mn-cs"/>
                              <a:sym typeface="Montserrat"/>
                            </a:rPr>
                            <a:t>0.070*</a:t>
                          </a:r>
                        </a:p>
                        <a:p>
                          <a:pPr marL="0" lvl="0" indent="0" algn="ctr" rtl="0">
                            <a:spcBef>
                              <a:spcPts val="0"/>
                            </a:spcBef>
                            <a:spcAft>
                              <a:spcPts val="0"/>
                            </a:spcAft>
                            <a:buClr>
                              <a:srgbClr val="000000"/>
                            </a:buClr>
                            <a:buSzPts val="1100"/>
                            <a:buFont typeface="Arial"/>
                            <a:buNone/>
                          </a:pPr>
                          <a:r>
                            <a:rPr lang="en-US" altLang="zh-TW" sz="1100" b="1" dirty="0">
                              <a:solidFill>
                                <a:schemeClr val="dk1"/>
                              </a:solidFill>
                              <a:latin typeface="+mn-lt"/>
                              <a:ea typeface="+mn-ea"/>
                              <a:cs typeface="+mn-cs"/>
                              <a:sym typeface="Montserrat"/>
                            </a:rPr>
                            <a:t>(1.852)</a:t>
                          </a:r>
                        </a:p>
                      </a:txBody>
                      <a:tcPr marL="42487" marR="42487" marT="42487" marB="42487" anchor="ctr">
                        <a:lnL w="12700" cap="flat" cmpd="sng" algn="ctr">
                          <a:solidFill>
                            <a:schemeClr val="tx1"/>
                          </a:solidFill>
                          <a:prstDash val="solid"/>
                          <a:round/>
                          <a:headEnd type="none" w="med" len="med"/>
                          <a:tailEnd type="none" w="med" len="med"/>
                        </a:lnL>
                      </a:tcPr>
                    </a:tc>
                    <a:tc>
                      <a:txBody>
                        <a:bodyPr/>
                        <a:lstStyle/>
                        <a:p>
                          <a:pPr marL="0" lvl="0" indent="0" algn="ctr" rtl="0">
                            <a:spcBef>
                              <a:spcPts val="0"/>
                            </a:spcBef>
                            <a:spcAft>
                              <a:spcPts val="0"/>
                            </a:spcAft>
                            <a:buNone/>
                          </a:pPr>
                          <a:r>
                            <a:rPr lang="en-US" sz="1100" b="1" dirty="0">
                              <a:solidFill>
                                <a:schemeClr val="dk1"/>
                              </a:solidFill>
                              <a:latin typeface="+mn-lt"/>
                              <a:ea typeface="+mn-ea"/>
                              <a:cs typeface="+mn-cs"/>
                              <a:sym typeface="Montserrat"/>
                            </a:rPr>
                            <a:t>9.390***</a:t>
                          </a:r>
                        </a:p>
                        <a:p>
                          <a:pPr marL="0" lvl="0" indent="0" algn="ctr" rtl="0">
                            <a:spcBef>
                              <a:spcPts val="0"/>
                            </a:spcBef>
                            <a:spcAft>
                              <a:spcPts val="0"/>
                            </a:spcAft>
                            <a:buNone/>
                          </a:pPr>
                          <a:r>
                            <a:rPr lang="en-US" sz="1100" b="1" dirty="0">
                              <a:solidFill>
                                <a:schemeClr val="dk1"/>
                              </a:solidFill>
                              <a:latin typeface="+mn-lt"/>
                              <a:ea typeface="+mn-ea"/>
                              <a:cs typeface="+mn-cs"/>
                              <a:sym typeface="Montserrat"/>
                            </a:rPr>
                            <a:t>(3.591)</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n-cs"/>
                              <a:sym typeface="Montserrat"/>
                            </a:rPr>
                            <a:t>5.421***</a:t>
                          </a:r>
                        </a:p>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n-cs"/>
                              <a:sym typeface="Montserrat"/>
                            </a:rPr>
                            <a:t>(5.371)</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b="1" dirty="0">
                              <a:solidFill>
                                <a:schemeClr val="dk1"/>
                              </a:solidFill>
                              <a:latin typeface="+mn-lt"/>
                              <a:ea typeface="+mn-ea"/>
                              <a:cs typeface="+mn-cs"/>
                              <a:sym typeface="Montserrat"/>
                            </a:rPr>
                            <a:t>4.043**</a:t>
                          </a:r>
                        </a:p>
                        <a:p>
                          <a:pPr marL="0" lvl="0" indent="0" algn="ctr" rtl="0">
                            <a:spcBef>
                              <a:spcPts val="0"/>
                            </a:spcBef>
                            <a:spcAft>
                              <a:spcPts val="0"/>
                            </a:spcAft>
                            <a:buNone/>
                          </a:pPr>
                          <a:r>
                            <a:rPr lang="en-US" sz="1100" b="1" dirty="0">
                              <a:solidFill>
                                <a:schemeClr val="dk1"/>
                              </a:solidFill>
                              <a:latin typeface="+mn-lt"/>
                              <a:ea typeface="+mn-ea"/>
                              <a:cs typeface="+mn-cs"/>
                              <a:sym typeface="Montserrat"/>
                            </a:rPr>
                            <a:t>(2.101)</a:t>
                          </a:r>
                          <a:endParaRPr sz="1100" b="1" dirty="0">
                            <a:solidFill>
                              <a:schemeClr val="dk1"/>
                            </a:solidFill>
                            <a:latin typeface="+mn-lt"/>
                            <a:ea typeface="+mn-ea"/>
                            <a:cs typeface="+mn-cs"/>
                            <a:sym typeface="Montserrat"/>
                          </a:endParaRPr>
                        </a:p>
                      </a:txBody>
                      <a:tcPr marL="42487" marR="42487" marT="42487" marB="42487" anchor="ctr">
                        <a:lnR w="12700" cap="flat" cmpd="sng" algn="ctr">
                          <a:solidFill>
                            <a:schemeClr val="tx1"/>
                          </a:solidFill>
                          <a:prstDash val="solid"/>
                          <a:round/>
                          <a:headEnd type="none" w="med" len="med"/>
                          <a:tailEnd type="none" w="med" len="med"/>
                        </a:lnR>
                      </a:tcPr>
                    </a:tc>
                    <a:tc>
                      <a:txBody>
                        <a:bodyPr/>
                        <a:lstStyle/>
                        <a:p>
                          <a:pPr marL="0" lvl="0" indent="0" algn="ctr" rtl="0">
                            <a:spcBef>
                              <a:spcPts val="0"/>
                            </a:spcBef>
                            <a:spcAft>
                              <a:spcPts val="0"/>
                            </a:spcAft>
                            <a:buNone/>
                          </a:pPr>
                          <a:r>
                            <a:rPr lang="en-US" sz="1100" b="1" dirty="0">
                              <a:solidFill>
                                <a:schemeClr val="dk1"/>
                              </a:solidFill>
                              <a:latin typeface="+mn-lt"/>
                              <a:ea typeface="+mn-ea"/>
                              <a:cs typeface="+mn-cs"/>
                              <a:sym typeface="Montserrat"/>
                            </a:rPr>
                            <a:t>0.049*</a:t>
                          </a:r>
                        </a:p>
                        <a:p>
                          <a:pPr marL="0" lvl="0" indent="0" algn="ctr" rtl="0">
                            <a:spcBef>
                              <a:spcPts val="0"/>
                            </a:spcBef>
                            <a:spcAft>
                              <a:spcPts val="0"/>
                            </a:spcAft>
                            <a:buNone/>
                          </a:pPr>
                          <a:r>
                            <a:rPr lang="en-US" sz="1100" b="1" dirty="0">
                              <a:solidFill>
                                <a:schemeClr val="dk1"/>
                              </a:solidFill>
                              <a:latin typeface="+mn-lt"/>
                              <a:ea typeface="+mn-ea"/>
                              <a:cs typeface="+mn-cs"/>
                              <a:sym typeface="Montserrat"/>
                            </a:rPr>
                            <a:t>(1.934)</a:t>
                          </a:r>
                          <a:endParaRPr sz="1100" b="1" dirty="0">
                            <a:solidFill>
                              <a:schemeClr val="dk1"/>
                            </a:solidFill>
                            <a:latin typeface="+mn-lt"/>
                            <a:ea typeface="+mn-ea"/>
                            <a:cs typeface="+mn-cs"/>
                            <a:sym typeface="Montserrat"/>
                          </a:endParaRPr>
                        </a:p>
                      </a:txBody>
                      <a:tcPr marL="42487" marR="42487" marT="42487" marB="42487"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chemeClr val="dk1"/>
                              </a:solidFill>
                              <a:latin typeface="+mn-lt"/>
                              <a:ea typeface="+mn-ea"/>
                              <a:cs typeface="+mn-cs"/>
                              <a:sym typeface="Montserrat"/>
                            </a:rPr>
                            <a:t>14.953**</a:t>
                          </a:r>
                        </a:p>
                        <a:p>
                          <a:pPr marL="0" lvl="0" indent="0" algn="ctr" rtl="0">
                            <a:spcBef>
                              <a:spcPts val="0"/>
                            </a:spcBef>
                            <a:spcAft>
                              <a:spcPts val="0"/>
                            </a:spcAft>
                            <a:buNone/>
                          </a:pPr>
                          <a:r>
                            <a:rPr lang="en-US" sz="1100" b="1" dirty="0">
                              <a:solidFill>
                                <a:schemeClr val="dk1"/>
                              </a:solidFill>
                              <a:latin typeface="+mn-lt"/>
                              <a:ea typeface="+mn-ea"/>
                              <a:cs typeface="+mn-cs"/>
                              <a:sym typeface="Montserrat"/>
                            </a:rPr>
                            <a:t>(2.341)</a:t>
                          </a:r>
                          <a:endParaRPr sz="1100" b="1" dirty="0">
                            <a:solidFill>
                              <a:schemeClr val="dk1"/>
                            </a:solidFill>
                            <a:latin typeface="+mn-lt"/>
                            <a:ea typeface="+mn-ea"/>
                            <a:cs typeface="+mn-cs"/>
                            <a:sym typeface="Montserrat"/>
                          </a:endParaRPr>
                        </a:p>
                      </a:txBody>
                      <a:tcPr marL="42487" marR="42487" marT="42487" marB="42487" anchor="ctr">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chemeClr val="dk1"/>
                              </a:solidFill>
                              <a:latin typeface="+mn-lt"/>
                              <a:ea typeface="+mn-ea"/>
                              <a:cs typeface="+mn-cs"/>
                              <a:sym typeface="Montserrat"/>
                            </a:rPr>
                            <a:t>8.751**</a:t>
                          </a:r>
                        </a:p>
                        <a:p>
                          <a:pPr marL="0" lvl="0" indent="0" algn="ctr" rtl="0">
                            <a:spcBef>
                              <a:spcPts val="0"/>
                            </a:spcBef>
                            <a:spcAft>
                              <a:spcPts val="0"/>
                            </a:spcAft>
                            <a:buNone/>
                          </a:pPr>
                          <a:r>
                            <a:rPr lang="en-US" sz="1100" b="1" dirty="0">
                              <a:solidFill>
                                <a:schemeClr val="dk1"/>
                              </a:solidFill>
                              <a:latin typeface="+mn-lt"/>
                              <a:ea typeface="+mn-ea"/>
                              <a:cs typeface="+mn-cs"/>
                              <a:sym typeface="Montserrat"/>
                            </a:rPr>
                            <a:t>(2.480)</a:t>
                          </a:r>
                          <a:endParaRPr sz="1100" b="1" dirty="0">
                            <a:solidFill>
                              <a:schemeClr val="dk1"/>
                            </a:solidFill>
                            <a:latin typeface="+mn-lt"/>
                            <a:ea typeface="+mn-ea"/>
                            <a:cs typeface="+mn-cs"/>
                            <a:sym typeface="Montserrat"/>
                          </a:endParaRPr>
                        </a:p>
                      </a:txBody>
                      <a:tcPr marL="42487" marR="42487" marT="42487" marB="42487" anchor="ctr">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100" dirty="0">
                              <a:solidFill>
                                <a:schemeClr val="dk1"/>
                              </a:solidFill>
                              <a:latin typeface="+mn-lt"/>
                              <a:ea typeface="+mn-ea"/>
                              <a:cs typeface="+mn-cs"/>
                              <a:sym typeface="Montserrat"/>
                            </a:rPr>
                            <a:t>6.663</a:t>
                          </a:r>
                        </a:p>
                        <a:p>
                          <a:pPr marL="0" lvl="0" indent="0" algn="ctr" rtl="0">
                            <a:spcBef>
                              <a:spcPts val="0"/>
                            </a:spcBef>
                            <a:spcAft>
                              <a:spcPts val="0"/>
                            </a:spcAft>
                            <a:buNone/>
                          </a:pPr>
                          <a:r>
                            <a:rPr lang="en-US" sz="1100" dirty="0">
                              <a:solidFill>
                                <a:schemeClr val="dk1"/>
                              </a:solidFill>
                              <a:latin typeface="+mn-lt"/>
                              <a:ea typeface="+mn-ea"/>
                              <a:cs typeface="+mn-cs"/>
                              <a:sym typeface="Montserrat"/>
                            </a:rPr>
                            <a:t>(1.597)</a:t>
                          </a:r>
                          <a:endParaRPr sz="1100" dirty="0">
                            <a:solidFill>
                              <a:schemeClr val="dk1"/>
                            </a:solidFill>
                            <a:latin typeface="+mn-lt"/>
                            <a:ea typeface="+mn-ea"/>
                            <a:cs typeface="+mn-cs"/>
                            <a:sym typeface="Montserrat"/>
                          </a:endParaRPr>
                        </a:p>
                      </a:txBody>
                      <a:tcPr marL="42487" marR="42487" marT="42487" marB="42487"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1884067"/>
                      </a:ext>
                    </a:extLst>
                  </a:tr>
                  <a:tr h="420254">
                    <a:tc>
                      <a:txBody>
                        <a:bodyPr/>
                        <a:lstStyle/>
                        <a:p>
                          <a:pPr marL="0" lvl="0" indent="0" algn="ctr" rtl="0">
                            <a:spcBef>
                              <a:spcPts val="0"/>
                            </a:spcBef>
                            <a:spcAft>
                              <a:spcPts val="0"/>
                            </a:spcAft>
                            <a:buNone/>
                          </a:pPr>
                          <a:r>
                            <a:rPr lang="en-US" sz="1100" b="0" dirty="0">
                              <a:solidFill>
                                <a:srgbClr val="011635"/>
                              </a:solidFill>
                              <a:sym typeface="Vidaloka"/>
                            </a:rPr>
                            <a:t>RM/ ABSDA</a:t>
                          </a:r>
                          <a:endParaRPr sz="1100" b="0"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gridSpan="8">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1" dirty="0">
                              <a:solidFill>
                                <a:schemeClr val="dk1"/>
                              </a:solidFill>
                              <a:latin typeface="+mn-lt"/>
                              <a:ea typeface="+mn-ea"/>
                              <a:cs typeface="+mn-cs"/>
                              <a:sym typeface="Montserrat"/>
                            </a:rPr>
                            <a:t>Included</a:t>
                          </a:r>
                        </a:p>
                      </a:txBody>
                      <a:tcPr marL="42487" marR="42487" marT="42487" marB="42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rgbClr val="000000"/>
                            </a:buClr>
                            <a:buSzPts val="1100"/>
                            <a:buFont typeface="Arial"/>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00"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1079541405"/>
                      </a:ext>
                    </a:extLst>
                  </a:tr>
                  <a:tr h="420254">
                    <a:tc>
                      <a:txBody>
                        <a:bodyPr/>
                        <a:lstStyle/>
                        <a:p>
                          <a:pPr marL="0" lvl="0" indent="0" algn="ctr" rtl="0">
                            <a:spcBef>
                              <a:spcPts val="0"/>
                            </a:spcBef>
                            <a:spcAft>
                              <a:spcPts val="0"/>
                            </a:spcAft>
                            <a:buNone/>
                          </a:pPr>
                          <a:r>
                            <a:rPr lang="en-US" sz="1100" b="0" dirty="0">
                              <a:solidFill>
                                <a:srgbClr val="011635"/>
                              </a:solidFill>
                              <a:latin typeface="+mn-lt"/>
                              <a:ea typeface="+mn-ea"/>
                              <a:cs typeface="+mn-cs"/>
                              <a:sym typeface="Vidaloka"/>
                            </a:rPr>
                            <a:t>Main Interest variable(s)</a:t>
                          </a:r>
                          <a:endParaRPr sz="1100" b="0"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gridSpan="8">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n-cs"/>
                              <a:sym typeface="Montserrat"/>
                            </a:rPr>
                            <a:t>Included</a:t>
                          </a:r>
                          <a:endParaRPr sz="1100" b="1" dirty="0">
                            <a:solidFill>
                              <a:schemeClr val="dk1"/>
                            </a:solidFill>
                            <a:latin typeface="+mn-lt"/>
                            <a:ea typeface="+mn-ea"/>
                            <a:cs typeface="+mn-cs"/>
                            <a:sym typeface="Montserrat"/>
                          </a:endParaRPr>
                        </a:p>
                      </a:txBody>
                      <a:tcPr marL="42487" marR="42487" marT="42487" marB="42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rgbClr val="000000"/>
                            </a:buClr>
                            <a:buSzPts val="1100"/>
                            <a:buFont typeface="Arial"/>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None/>
                          </a:pPr>
                          <a:endParaRPr sz="1050" b="1"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10001"/>
                      </a:ext>
                    </a:extLst>
                  </a:tr>
                  <a:tr h="420254">
                    <a:tc>
                      <a:txBody>
                        <a:bodyPr/>
                        <a:lstStyle/>
                        <a:p>
                          <a:pPr marL="0" lvl="0" indent="0" algn="ctr" rtl="0">
                            <a:spcBef>
                              <a:spcPts val="0"/>
                            </a:spcBef>
                            <a:spcAft>
                              <a:spcPts val="0"/>
                            </a:spcAft>
                            <a:buClr>
                              <a:schemeClr val="dk1"/>
                            </a:buClr>
                            <a:buSzPts val="1100"/>
                            <a:buFont typeface="Arial"/>
                            <a:buNone/>
                          </a:pPr>
                          <a:r>
                            <a:rPr lang="en-US" sz="1100" b="0" dirty="0">
                              <a:solidFill>
                                <a:srgbClr val="011635"/>
                              </a:solidFill>
                              <a:sym typeface="Vidaloka"/>
                            </a:rPr>
                            <a:t>Control Variables</a:t>
                          </a:r>
                          <a:endParaRPr sz="1100" b="0"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gridSpan="8">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TW" sz="1100" b="1" dirty="0">
                              <a:solidFill>
                                <a:schemeClr val="dk1"/>
                              </a:solidFill>
                              <a:latin typeface="+mn-lt"/>
                              <a:ea typeface="+mn-ea"/>
                              <a:cs typeface="+mn-cs"/>
                              <a:sym typeface="Montserrat"/>
                            </a:rPr>
                            <a:t>Included</a:t>
                          </a:r>
                        </a:p>
                      </a:txBody>
                      <a:tcPr marL="42487" marR="42487" marT="42487" marB="42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0002"/>
                      </a:ext>
                    </a:extLst>
                  </a:tr>
                  <a:tr h="374066">
                    <a:tc>
                      <a:txBody>
                        <a:bodyPr/>
                        <a:lstStyle/>
                        <a:p>
                          <a:pPr marL="0" lvl="0" indent="0" algn="ctr" rtl="0">
                            <a:spcBef>
                              <a:spcPts val="0"/>
                            </a:spcBef>
                            <a:spcAft>
                              <a:spcPts val="0"/>
                            </a:spcAft>
                            <a:buClr>
                              <a:schemeClr val="dk1"/>
                            </a:buClr>
                            <a:buSzPts val="1100"/>
                            <a:buFont typeface="Arial"/>
                            <a:buNone/>
                          </a:pPr>
                          <a:r>
                            <a:rPr lang="en-US" sz="1100" dirty="0">
                              <a:solidFill>
                                <a:srgbClr val="011635"/>
                              </a:solidFill>
                              <a:sym typeface="Vidaloka"/>
                            </a:rPr>
                            <a:t>N</a:t>
                          </a:r>
                          <a:endParaRPr sz="1100" dirty="0">
                            <a:solidFill>
                              <a:srgbClr val="011635"/>
                            </a:solidFill>
                            <a:latin typeface="+mn-lt"/>
                            <a:ea typeface="+mn-ea"/>
                            <a:cs typeface="+mn-cs"/>
                            <a:sym typeface="Vidaloka"/>
                          </a:endParaRPr>
                        </a:p>
                      </a:txBody>
                      <a:tcPr marL="42487" marR="42487" marT="42487" marB="42487" anchor="ctr">
                        <a:lnR w="12700" cap="flat" cmpd="sng" algn="ctr">
                          <a:solidFill>
                            <a:schemeClr val="tx1"/>
                          </a:solidFill>
                          <a:prstDash val="solid"/>
                          <a:round/>
                          <a:headEnd type="none" w="med" len="med"/>
                          <a:tailEnd type="none" w="med" len="med"/>
                        </a:lnR>
                      </a:tcPr>
                    </a:tc>
                    <a:tc gridSpan="4">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n-cs"/>
                              <a:sym typeface="Montserrat"/>
                            </a:rPr>
                            <a:t>516</a:t>
                          </a:r>
                          <a:endParaRPr sz="1100" dirty="0">
                            <a:solidFill>
                              <a:schemeClr val="dk1"/>
                            </a:solidFill>
                            <a:latin typeface="+mn-lt"/>
                            <a:ea typeface="+mn-ea"/>
                            <a:cs typeface="+mn-cs"/>
                            <a:sym typeface="Montserrat"/>
                          </a:endParaRPr>
                        </a:p>
                      </a:txBody>
                      <a:tcPr marL="42487" marR="42487" marT="42487" marB="424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cs typeface="+mn-cs"/>
                            <a:sym typeface="Montserrat"/>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gridSpan="4">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1,032</a:t>
                          </a:r>
                          <a:endParaRPr sz="1100" dirty="0">
                            <a:solidFill>
                              <a:schemeClr val="dk1"/>
                            </a:solidFill>
                            <a:latin typeface="+mn-lt"/>
                            <a:ea typeface="+mn-ea"/>
                          </a:endParaRPr>
                        </a:p>
                      </a:txBody>
                      <a:tcPr marL="42487" marR="42487" marT="42487" marB="42487"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tc hMerge="1">
                      <a:txBody>
                        <a:bodyPr/>
                        <a:lstStyle/>
                        <a:p>
                          <a:pPr marL="0" lvl="0" indent="0" algn="ctr" rtl="0">
                            <a:spcBef>
                              <a:spcPts val="0"/>
                            </a:spcBef>
                            <a:spcAft>
                              <a:spcPts val="0"/>
                            </a:spcAft>
                            <a:buClr>
                              <a:schemeClr val="dk1"/>
                            </a:buClr>
                            <a:buSzPts val="1100"/>
                            <a:buFont typeface="Arial"/>
                            <a:buNone/>
                          </a:pPr>
                          <a:endParaRPr sz="105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51522387"/>
                      </a:ext>
                    </a:extLst>
                  </a:tr>
                  <a:tr h="374066">
                    <a:tc>
                      <a:txBody>
                        <a:bodyPr/>
                        <a:lstStyle/>
                        <a:p>
                          <a:endParaRPr lang="zh-TW"/>
                        </a:p>
                      </a:txBody>
                      <a:tcPr marL="42487" marR="42487" marT="42487" marB="42487" anchor="ctr">
                        <a:lnR w="12700" cap="flat" cmpd="sng" algn="ctr">
                          <a:solidFill>
                            <a:schemeClr val="tx1"/>
                          </a:solidFill>
                          <a:prstDash val="solid"/>
                          <a:round/>
                          <a:headEnd type="none" w="med" len="med"/>
                          <a:tailEnd type="none" w="med" len="med"/>
                        </a:lnR>
                        <a:blipFill>
                          <a:blip r:embed="rId3"/>
                          <a:stretch>
                            <a:fillRect l="-714" t="-854098" r="-655714" b="-3279"/>
                          </a:stretch>
                        </a:blipFill>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n-cs"/>
                              <a:sym typeface="Montserrat"/>
                            </a:rPr>
                            <a:t>0.172</a:t>
                          </a:r>
                          <a:endParaRPr sz="1100" dirty="0">
                            <a:solidFill>
                              <a:schemeClr val="dk1"/>
                            </a:solidFill>
                            <a:latin typeface="+mn-lt"/>
                            <a:ea typeface="+mn-ea"/>
                            <a:cs typeface="+mn-cs"/>
                            <a:sym typeface="Montserrat"/>
                          </a:endParaRPr>
                        </a:p>
                      </a:txBody>
                      <a:tcPr marL="42487" marR="42487" marT="42487" marB="42487"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n-cs"/>
                              <a:sym typeface="Montserrat"/>
                            </a:rPr>
                            <a:t>0.437</a:t>
                          </a:r>
                          <a:endParaRPr sz="1100" dirty="0">
                            <a:solidFill>
                              <a:schemeClr val="dk1"/>
                            </a:solidFill>
                            <a:latin typeface="+mn-lt"/>
                            <a:ea typeface="+mn-ea"/>
                            <a:cs typeface="+mn-cs"/>
                            <a:sym typeface="Montserrat"/>
                          </a:endParaRPr>
                        </a:p>
                      </a:txBody>
                      <a:tcPr marL="42487" marR="42487" marT="42487" marB="42487" anchor="ctr">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n-cs"/>
                              <a:sym typeface="Montserrat"/>
                            </a:rPr>
                            <a:t>0.440</a:t>
                          </a:r>
                          <a:endParaRPr sz="1100" dirty="0">
                            <a:solidFill>
                              <a:schemeClr val="dk1"/>
                            </a:solidFill>
                            <a:latin typeface="+mn-lt"/>
                            <a:ea typeface="+mn-ea"/>
                            <a:cs typeface="+mn-cs"/>
                            <a:sym typeface="Montserrat"/>
                          </a:endParaRPr>
                        </a:p>
                      </a:txBody>
                      <a:tcPr marL="42487" marR="42487" marT="42487" marB="42487" anchor="ctr">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0.405</a:t>
                          </a:r>
                          <a:endParaRPr sz="1100" dirty="0">
                            <a:solidFill>
                              <a:schemeClr val="dk1"/>
                            </a:solidFill>
                            <a:latin typeface="+mn-lt"/>
                            <a:ea typeface="+mn-ea"/>
                          </a:endParaRPr>
                        </a:p>
                      </a:txBody>
                      <a:tcPr marL="42487" marR="42487" marT="42487" marB="42487"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0.145</a:t>
                          </a:r>
                          <a:endParaRPr sz="1100" dirty="0">
                            <a:solidFill>
                              <a:schemeClr val="dk1"/>
                            </a:solidFill>
                            <a:latin typeface="+mn-lt"/>
                            <a:ea typeface="+mn-ea"/>
                          </a:endParaRPr>
                        </a:p>
                      </a:txBody>
                      <a:tcPr marL="42487" marR="42487" marT="42487" marB="42487" anchor="ctr">
                        <a:lnL w="12700" cap="flat" cmpd="sng" algn="ctr">
                          <a:solidFill>
                            <a:schemeClr val="tx1"/>
                          </a:solidFill>
                          <a:prstDash val="solid"/>
                          <a:round/>
                          <a:headEnd type="none" w="med" len="med"/>
                          <a:tailEnd type="none" w="med" len="med"/>
                        </a:lnL>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0.417</a:t>
                          </a:r>
                          <a:endParaRPr sz="1100" dirty="0">
                            <a:solidFill>
                              <a:schemeClr val="dk1"/>
                            </a:solidFill>
                            <a:latin typeface="+mn-lt"/>
                            <a:ea typeface="+mn-e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0.351</a:t>
                          </a:r>
                          <a:endParaRPr sz="1100" dirty="0">
                            <a:solidFill>
                              <a:schemeClr val="dk1"/>
                            </a:solidFill>
                            <a:latin typeface="+mn-lt"/>
                            <a:ea typeface="+mn-e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0.434</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62870970"/>
                      </a:ext>
                    </a:extLst>
                  </a:tr>
                </a:tbl>
              </a:graphicData>
            </a:graphic>
          </p:graphicFrame>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US" dirty="0">
                <a:latin typeface="+mj-lt"/>
              </a:rPr>
              <a:t>Within Treatment Group Analysis</a:t>
            </a:r>
            <a:br>
              <a:rPr lang="en-US" dirty="0">
                <a:latin typeface="+mj-lt"/>
              </a:rPr>
            </a:br>
            <a:endParaRPr dirty="0">
              <a:latin typeface="+mj-lt"/>
            </a:endParaRPr>
          </a:p>
        </p:txBody>
      </p:sp>
      <mc:AlternateContent xmlns:mc="http://schemas.openxmlformats.org/markup-compatibility/2006">
        <mc:Choice xmlns:a14="http://schemas.microsoft.com/office/drawing/2010/main" Requires="a14">
          <p:graphicFrame>
            <p:nvGraphicFramePr>
              <p:cNvPr id="1453" name="Google Shape;1453;p112"/>
              <p:cNvGraphicFramePr/>
              <p:nvPr>
                <p:extLst>
                  <p:ext uri="{D42A27DB-BD31-4B8C-83A1-F6EECF244321}">
                    <p14:modId xmlns:p14="http://schemas.microsoft.com/office/powerpoint/2010/main" val="1903004309"/>
                  </p:ext>
                </p:extLst>
              </p:nvPr>
            </p:nvGraphicFramePr>
            <p:xfrm>
              <a:off x="1353795" y="1401320"/>
              <a:ext cx="6436359" cy="2813694"/>
            </p:xfrm>
            <a:graphic>
              <a:graphicData uri="http://schemas.openxmlformats.org/drawingml/2006/table">
                <a:tbl>
                  <a:tblPr firstRow="1" firstCol="1" bandRow="1">
                    <a:tableStyleId>{10A1B5D5-9B99-4C35-A422-299274C87663}</a:tableStyleId>
                  </a:tblPr>
                  <a:tblGrid>
                    <a:gridCol w="1493180">
                      <a:extLst>
                        <a:ext uri="{9D8B030D-6E8A-4147-A177-3AD203B41FA5}">
                          <a16:colId xmlns:a16="http://schemas.microsoft.com/office/drawing/2014/main" val="20000"/>
                        </a:ext>
                      </a:extLst>
                    </a:gridCol>
                    <a:gridCol w="1240147">
                      <a:extLst>
                        <a:ext uri="{9D8B030D-6E8A-4147-A177-3AD203B41FA5}">
                          <a16:colId xmlns:a16="http://schemas.microsoft.com/office/drawing/2014/main" val="20001"/>
                        </a:ext>
                      </a:extLst>
                    </a:gridCol>
                    <a:gridCol w="1193042">
                      <a:extLst>
                        <a:ext uri="{9D8B030D-6E8A-4147-A177-3AD203B41FA5}">
                          <a16:colId xmlns:a16="http://schemas.microsoft.com/office/drawing/2014/main" val="20002"/>
                        </a:ext>
                      </a:extLst>
                    </a:gridCol>
                    <a:gridCol w="1296471">
                      <a:extLst>
                        <a:ext uri="{9D8B030D-6E8A-4147-A177-3AD203B41FA5}">
                          <a16:colId xmlns:a16="http://schemas.microsoft.com/office/drawing/2014/main" val="20003"/>
                        </a:ext>
                      </a:extLst>
                    </a:gridCol>
                    <a:gridCol w="1213519">
                      <a:extLst>
                        <a:ext uri="{9D8B030D-6E8A-4147-A177-3AD203B41FA5}">
                          <a16:colId xmlns:a16="http://schemas.microsoft.com/office/drawing/2014/main" val="20004"/>
                        </a:ext>
                      </a:extLst>
                    </a:gridCol>
                  </a:tblGrid>
                  <a:tr h="249680">
                    <a:tc gridSpan="5">
                      <a:txBody>
                        <a:bodyPr/>
                        <a:lstStyle/>
                        <a:p>
                          <a:pPr marL="0" lvl="0" indent="0" algn="ctr" rtl="0">
                            <a:spcBef>
                              <a:spcPts val="0"/>
                            </a:spcBef>
                            <a:spcAft>
                              <a:spcPts val="0"/>
                            </a:spcAft>
                            <a:buNone/>
                          </a:pPr>
                          <a:r>
                            <a:rPr lang="en-US" sz="1200" dirty="0"/>
                            <a:t>Table 4 Second Stage Equations: Pre- vs. Post-Implementation for RPA Adopters Sample</a:t>
                          </a:r>
                          <a:endParaRPr sz="12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793594298"/>
                      </a:ext>
                    </a:extLst>
                  </a:tr>
                  <a:tr h="374066">
                    <a:tc>
                      <a:txBody>
                        <a:bodyPr/>
                        <a:lstStyle/>
                        <a:p>
                          <a:pPr marL="0" lvl="0" indent="0" algn="ctr" rtl="0">
                            <a:spcBef>
                              <a:spcPts val="0"/>
                            </a:spcBef>
                            <a:spcAft>
                              <a:spcPts val="0"/>
                            </a:spcAft>
                            <a:buNone/>
                          </a:pPr>
                          <a:endParaRPr sz="1200" dirty="0">
                            <a:latin typeface="+mn-lt"/>
                            <a:ea typeface="+mn-ea"/>
                          </a:endParaRPr>
                        </a:p>
                      </a:txBody>
                      <a:tcPr marL="42487" marR="42487" marT="42487" marB="42487"/>
                    </a:tc>
                    <a:tc>
                      <a:txBody>
                        <a:bodyPr/>
                        <a:lstStyle/>
                        <a:p>
                          <a:pPr marL="0" lvl="0" indent="0" algn="ctr" rtl="0">
                            <a:spcBef>
                              <a:spcPts val="0"/>
                            </a:spcBef>
                            <a:spcAft>
                              <a:spcPts val="0"/>
                            </a:spcAft>
                            <a:buNone/>
                          </a:pPr>
                          <a:r>
                            <a:rPr lang="en-US" sz="1200" dirty="0">
                              <a:solidFill>
                                <a:srgbClr val="011635"/>
                              </a:solidFill>
                              <a:sym typeface="Vidaloka"/>
                            </a:rPr>
                            <a:t>ABSDA</a:t>
                          </a:r>
                          <a:endParaRPr sz="12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sym typeface="Vidaloka"/>
                            </a:rPr>
                            <a:t>RM</a:t>
                          </a:r>
                          <a:endParaRPr sz="12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sym typeface="Vidaloka"/>
                            </a:rPr>
                            <a:t>ABEXP</a:t>
                          </a:r>
                          <a:endParaRPr sz="12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sym typeface="Vidaloka"/>
                            </a:rPr>
                            <a:t>ABPROD</a:t>
                          </a:r>
                          <a:endParaRPr sz="1200" dirty="0">
                            <a:solidFill>
                              <a:srgbClr val="011635"/>
                            </a:solidFill>
                            <a:latin typeface="+mn-lt"/>
                            <a:ea typeface="+mn-ea"/>
                            <a:cs typeface="+mn-cs"/>
                            <a:sym typeface="Vidaloka"/>
                          </a:endParaRPr>
                        </a:p>
                      </a:txBody>
                      <a:tcPr marL="42487" marR="42487" marT="42487" marB="42487" anchor="ctr"/>
                    </a:tc>
                    <a:extLst>
                      <a:ext uri="{0D108BD9-81ED-4DB2-BD59-A6C34878D82A}">
                        <a16:rowId xmlns:a16="http://schemas.microsoft.com/office/drawing/2014/main" val="10000"/>
                      </a:ext>
                    </a:extLst>
                  </a:tr>
                  <a:tr h="524788">
                    <a:tc>
                      <a:txBody>
                        <a:bodyPr/>
                        <a:lstStyle/>
                        <a:p>
                          <a:pPr marL="0" lvl="0" indent="0" algn="ctr" rtl="0">
                            <a:spcBef>
                              <a:spcPts val="0"/>
                            </a:spcBef>
                            <a:spcAft>
                              <a:spcPts val="0"/>
                            </a:spcAft>
                            <a:buNone/>
                          </a:pPr>
                          <a:r>
                            <a:rPr lang="en-US" sz="1200" b="0" dirty="0">
                              <a:solidFill>
                                <a:srgbClr val="011635"/>
                              </a:solidFill>
                              <a:sym typeface="Vidaloka"/>
                            </a:rPr>
                            <a:t>RM/ ABSDA</a:t>
                          </a:r>
                          <a:endParaRPr sz="12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altLang="zh-TW" sz="1200" dirty="0">
                              <a:solidFill>
                                <a:schemeClr val="dk1"/>
                              </a:solidFill>
                              <a:sym typeface="Montserrat"/>
                            </a:rPr>
                            <a:t>-0.051</a:t>
                          </a:r>
                        </a:p>
                        <a:p>
                          <a:pPr marL="0" lvl="0" indent="0" algn="ctr" rtl="0">
                            <a:spcBef>
                              <a:spcPts val="0"/>
                            </a:spcBef>
                            <a:spcAft>
                              <a:spcPts val="0"/>
                            </a:spcAft>
                            <a:buClr>
                              <a:srgbClr val="000000"/>
                            </a:buClr>
                            <a:buSzPts val="1100"/>
                            <a:buFont typeface="Arial"/>
                            <a:buNone/>
                          </a:pPr>
                          <a:r>
                            <a:rPr lang="en-US" altLang="zh-TW" sz="1200" dirty="0">
                              <a:solidFill>
                                <a:schemeClr val="dk1"/>
                              </a:solidFill>
                              <a:sym typeface="Montserrat"/>
                            </a:rPr>
                            <a:t>(-1.553)</a:t>
                          </a:r>
                          <a:endParaRPr lang="en-US" altLang="zh-TW"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200" dirty="0">
                              <a:solidFill>
                                <a:schemeClr val="dk1"/>
                              </a:solidFill>
                              <a:sym typeface="Montserrat"/>
                            </a:rPr>
                            <a:t>-9.263***</a:t>
                          </a:r>
                        </a:p>
                        <a:p>
                          <a:pPr marL="0" lvl="0" indent="0" algn="ctr" rtl="0">
                            <a:spcBef>
                              <a:spcPts val="0"/>
                            </a:spcBef>
                            <a:spcAft>
                              <a:spcPts val="0"/>
                            </a:spcAft>
                            <a:buNone/>
                          </a:pPr>
                          <a:r>
                            <a:rPr lang="en-US" sz="1200" dirty="0">
                              <a:solidFill>
                                <a:schemeClr val="dk1"/>
                              </a:solidFill>
                              <a:sym typeface="Montserrat"/>
                            </a:rPr>
                            <a:t>(-3.523)</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dirty="0">
                              <a:solidFill>
                                <a:schemeClr val="dk1"/>
                              </a:solidFill>
                              <a:sym typeface="Montserrat"/>
                            </a:rPr>
                            <a:t>-5.444***</a:t>
                          </a:r>
                        </a:p>
                        <a:p>
                          <a:pPr marL="0" lvl="0" indent="0" algn="ctr" rtl="0">
                            <a:spcBef>
                              <a:spcPts val="0"/>
                            </a:spcBef>
                            <a:spcAft>
                              <a:spcPts val="0"/>
                            </a:spcAft>
                            <a:buClr>
                              <a:srgbClr val="000000"/>
                            </a:buClr>
                            <a:buSzPts val="1100"/>
                            <a:buFont typeface="Arial"/>
                            <a:buNone/>
                          </a:pPr>
                          <a:r>
                            <a:rPr lang="en-US" sz="1200" dirty="0">
                              <a:solidFill>
                                <a:schemeClr val="dk1"/>
                              </a:solidFill>
                              <a:sym typeface="Montserrat"/>
                            </a:rPr>
                            <a:t>(-5.408)</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200" dirty="0">
                              <a:solidFill>
                                <a:schemeClr val="dk1"/>
                              </a:solidFill>
                              <a:sym typeface="Montserrat"/>
                            </a:rPr>
                            <a:t>-3.908**</a:t>
                          </a:r>
                        </a:p>
                        <a:p>
                          <a:pPr marL="0" lvl="0" indent="0" algn="ctr" rtl="0">
                            <a:spcBef>
                              <a:spcPts val="0"/>
                            </a:spcBef>
                            <a:spcAft>
                              <a:spcPts val="0"/>
                            </a:spcAft>
                            <a:buNone/>
                          </a:pPr>
                          <a:r>
                            <a:rPr lang="en-US" sz="1200" dirty="0">
                              <a:solidFill>
                                <a:schemeClr val="dk1"/>
                              </a:solidFill>
                              <a:sym typeface="Montserrat"/>
                            </a:rPr>
                            <a:t>(-2.021)</a:t>
                          </a:r>
                          <a:endParaRPr sz="1200"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1079541405"/>
                      </a:ext>
                    </a:extLst>
                  </a:tr>
                  <a:tr h="524788">
                    <a:tc>
                      <a:txBody>
                        <a:bodyPr/>
                        <a:lstStyle/>
                        <a:p>
                          <a:pPr marL="0" lvl="0" indent="0" algn="ctr" rtl="0">
                            <a:spcBef>
                              <a:spcPts val="0"/>
                            </a:spcBef>
                            <a:spcAft>
                              <a:spcPts val="0"/>
                            </a:spcAft>
                            <a:buNone/>
                          </a:pPr>
                          <a:r>
                            <a:rPr lang="en-US" sz="1200" b="1" dirty="0">
                              <a:solidFill>
                                <a:srgbClr val="011635"/>
                              </a:solidFill>
                              <a:sym typeface="Vidaloka"/>
                            </a:rPr>
                            <a:t>POST</a:t>
                          </a:r>
                          <a:endParaRPr sz="1200" b="1"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b="1" dirty="0">
                              <a:solidFill>
                                <a:schemeClr val="dk1"/>
                              </a:solidFill>
                              <a:sym typeface="Montserrat"/>
                            </a:rPr>
                            <a:t>0.012***</a:t>
                          </a:r>
                        </a:p>
                        <a:p>
                          <a:pPr marL="0" lvl="0" indent="0" algn="ctr" rtl="0">
                            <a:spcBef>
                              <a:spcPts val="0"/>
                            </a:spcBef>
                            <a:spcAft>
                              <a:spcPts val="0"/>
                            </a:spcAft>
                            <a:buClr>
                              <a:srgbClr val="000000"/>
                            </a:buClr>
                            <a:buSzPts val="1100"/>
                            <a:buFont typeface="Arial"/>
                            <a:buNone/>
                          </a:pPr>
                          <a:r>
                            <a:rPr lang="en-US" sz="1200" b="1" dirty="0">
                              <a:solidFill>
                                <a:schemeClr val="dk1"/>
                              </a:solidFill>
                              <a:sym typeface="Montserrat"/>
                            </a:rPr>
                            <a:t>(2.306)</a:t>
                          </a:r>
                          <a:endParaRPr sz="12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200" b="1" dirty="0">
                              <a:solidFill>
                                <a:schemeClr val="dk1"/>
                              </a:solidFill>
                              <a:sym typeface="Montserrat"/>
                            </a:rPr>
                            <a:t>0.138***</a:t>
                          </a:r>
                        </a:p>
                        <a:p>
                          <a:pPr marL="0" lvl="0" indent="0" algn="ctr" rtl="0">
                            <a:spcBef>
                              <a:spcPts val="0"/>
                            </a:spcBef>
                            <a:spcAft>
                              <a:spcPts val="0"/>
                            </a:spcAft>
                            <a:buNone/>
                          </a:pPr>
                          <a:r>
                            <a:rPr lang="en-US" sz="1200" b="1" dirty="0">
                              <a:solidFill>
                                <a:schemeClr val="dk1"/>
                              </a:solidFill>
                              <a:sym typeface="Montserrat"/>
                            </a:rPr>
                            <a:t>(4.374)</a:t>
                          </a:r>
                          <a:endParaRPr sz="12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b="1" dirty="0">
                              <a:solidFill>
                                <a:schemeClr val="dk1"/>
                              </a:solidFill>
                              <a:sym typeface="Montserrat"/>
                            </a:rPr>
                            <a:t>0.075***</a:t>
                          </a:r>
                        </a:p>
                        <a:p>
                          <a:pPr marL="0" lvl="0" indent="0" algn="ctr" rtl="0">
                            <a:spcBef>
                              <a:spcPts val="0"/>
                            </a:spcBef>
                            <a:spcAft>
                              <a:spcPts val="0"/>
                            </a:spcAft>
                            <a:buClr>
                              <a:srgbClr val="000000"/>
                            </a:buClr>
                            <a:buSzPts val="1100"/>
                            <a:buFont typeface="Arial"/>
                            <a:buNone/>
                          </a:pPr>
                          <a:r>
                            <a:rPr lang="en-US" sz="1200" b="1" dirty="0">
                              <a:solidFill>
                                <a:schemeClr val="dk1"/>
                              </a:solidFill>
                              <a:sym typeface="Montserrat"/>
                            </a:rPr>
                            <a:t>(6.001)</a:t>
                          </a:r>
                          <a:endParaRPr sz="12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200" b="1" dirty="0">
                              <a:solidFill>
                                <a:schemeClr val="dk1"/>
                              </a:solidFill>
                              <a:sym typeface="Montserrat"/>
                            </a:rPr>
                            <a:t>0.065***</a:t>
                          </a:r>
                        </a:p>
                        <a:p>
                          <a:pPr marL="0" lvl="0" indent="0" algn="ctr" rtl="0">
                            <a:spcBef>
                              <a:spcPts val="0"/>
                            </a:spcBef>
                            <a:spcAft>
                              <a:spcPts val="0"/>
                            </a:spcAft>
                            <a:buNone/>
                          </a:pPr>
                          <a:r>
                            <a:rPr lang="en-US" sz="1200" b="1" dirty="0">
                              <a:solidFill>
                                <a:schemeClr val="dk1"/>
                              </a:solidFill>
                              <a:sym typeface="Montserrat"/>
                            </a:rPr>
                            <a:t>(2.856)</a:t>
                          </a:r>
                          <a:endParaRPr sz="1200" b="1"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10001"/>
                      </a:ext>
                    </a:extLst>
                  </a:tr>
                  <a:tr h="374066">
                    <a:tc>
                      <a:txBody>
                        <a:bodyPr/>
                        <a:lstStyle/>
                        <a:p>
                          <a:pPr marL="0" lvl="0" indent="0" algn="ctr" rtl="0">
                            <a:spcBef>
                              <a:spcPts val="0"/>
                            </a:spcBef>
                            <a:spcAft>
                              <a:spcPts val="0"/>
                            </a:spcAft>
                            <a:buClr>
                              <a:schemeClr val="dk1"/>
                            </a:buClr>
                            <a:buSzPts val="1100"/>
                            <a:buFont typeface="Arial"/>
                            <a:buNone/>
                          </a:pPr>
                          <a:r>
                            <a:rPr lang="en-US" sz="1200" b="0" dirty="0">
                              <a:solidFill>
                                <a:srgbClr val="011635"/>
                              </a:solidFill>
                              <a:sym typeface="Vidaloka"/>
                            </a:rPr>
                            <a:t>Control Variables</a:t>
                          </a:r>
                          <a:endParaRPr sz="12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Included</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Included</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Included</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rPr>
                            <a:t>Included</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0002"/>
                      </a:ext>
                    </a:extLst>
                  </a:tr>
                  <a:tr h="374066">
                    <a:tc>
                      <a:txBody>
                        <a:bodyPr/>
                        <a:lstStyle/>
                        <a:p>
                          <a:pPr marL="0" lvl="0" indent="0" algn="ctr" rtl="0">
                            <a:spcBef>
                              <a:spcPts val="0"/>
                            </a:spcBef>
                            <a:spcAft>
                              <a:spcPts val="0"/>
                            </a:spcAft>
                            <a:buClr>
                              <a:schemeClr val="dk1"/>
                            </a:buClr>
                            <a:buSzPts val="1100"/>
                            <a:buFont typeface="Arial"/>
                            <a:buNone/>
                          </a:pPr>
                          <a:r>
                            <a:rPr lang="en-US" sz="1200" b="0" dirty="0">
                              <a:solidFill>
                                <a:srgbClr val="011635"/>
                              </a:solidFill>
                              <a:sym typeface="Vidaloka"/>
                            </a:rPr>
                            <a:t>N</a:t>
                          </a:r>
                          <a:endParaRPr sz="12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516</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516</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516</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rPr>
                            <a:t>516</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51522387"/>
                      </a:ext>
                    </a:extLst>
                  </a:tr>
                  <a:tr h="374066">
                    <a:tc>
                      <a:txBody>
                        <a:bodyPr/>
                        <a:lstStyle/>
                        <a:p>
                          <a:pPr marL="0" lvl="0" indent="0" algn="ctr" rtl="0">
                            <a:spcBef>
                              <a:spcPts val="0"/>
                            </a:spcBef>
                            <a:spcAft>
                              <a:spcPts val="0"/>
                            </a:spcAft>
                            <a:buClr>
                              <a:schemeClr val="dk1"/>
                            </a:buClr>
                            <a:buSzPts val="1100"/>
                            <a:buFont typeface="Arial"/>
                            <a:buNone/>
                          </a:pPr>
                          <a:r>
                            <a:rPr lang="en-US" altLang="zh-TW" sz="1200" b="0" u="none" strike="noStrike" cap="none" dirty="0">
                              <a:solidFill>
                                <a:srgbClr val="011635"/>
                              </a:solidFill>
                              <a:sym typeface="Vidaloka"/>
                            </a:rPr>
                            <a:t>Adjusted </a:t>
                          </a:r>
                          <a14:m>
                            <m:oMath xmlns:m="http://schemas.openxmlformats.org/officeDocument/2006/math">
                              <m:sSup>
                                <m:sSupPr>
                                  <m:ctrlPr>
                                    <a:rPr lang="en-US" altLang="zh-TW" sz="1200" smtClean="0">
                                      <a:solidFill>
                                        <a:srgbClr val="011635"/>
                                      </a:solidFill>
                                      <a:sym typeface="Vidaloka"/>
                                    </a:rPr>
                                  </m:ctrlPr>
                                </m:sSupPr>
                                <m:e>
                                  <m:r>
                                    <a:rPr lang="en-US" altLang="zh-TW" sz="1200" b="0" smtClean="0">
                                      <a:solidFill>
                                        <a:srgbClr val="011635"/>
                                      </a:solidFill>
                                      <a:sym typeface="Vidaloka"/>
                                    </a:rPr>
                                    <m:t>𝑅</m:t>
                                  </m:r>
                                </m:e>
                                <m:sup>
                                  <m:r>
                                    <a:rPr lang="en-US" altLang="zh-TW" sz="1200" b="0" smtClean="0">
                                      <a:solidFill>
                                        <a:srgbClr val="011635"/>
                                      </a:solidFill>
                                      <a:sym typeface="Vidaloka"/>
                                    </a:rPr>
                                    <m:t>2</m:t>
                                  </m:r>
                                </m:sup>
                              </m:sSup>
                            </m:oMath>
                          </a14:m>
                          <a:endParaRPr sz="12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0.172</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0.437</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0.441</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rPr>
                            <a:t>0.403</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62870970"/>
                      </a:ext>
                    </a:extLst>
                  </a:tr>
                </a:tbl>
              </a:graphicData>
            </a:graphic>
          </p:graphicFrame>
        </mc:Choice>
        <mc:Fallback>
          <p:graphicFrame>
            <p:nvGraphicFramePr>
              <p:cNvPr id="1453" name="Google Shape;1453;p112"/>
              <p:cNvGraphicFramePr/>
              <p:nvPr>
                <p:extLst>
                  <p:ext uri="{D42A27DB-BD31-4B8C-83A1-F6EECF244321}">
                    <p14:modId xmlns:p14="http://schemas.microsoft.com/office/powerpoint/2010/main" val="1903004309"/>
                  </p:ext>
                </p:extLst>
              </p:nvPr>
            </p:nvGraphicFramePr>
            <p:xfrm>
              <a:off x="1353795" y="1401320"/>
              <a:ext cx="6436359" cy="2813694"/>
            </p:xfrm>
            <a:graphic>
              <a:graphicData uri="http://schemas.openxmlformats.org/drawingml/2006/table">
                <a:tbl>
                  <a:tblPr firstRow="1" firstCol="1" bandRow="1">
                    <a:tableStyleId>{10A1B5D5-9B99-4C35-A422-299274C87663}</a:tableStyleId>
                  </a:tblPr>
                  <a:tblGrid>
                    <a:gridCol w="1493180">
                      <a:extLst>
                        <a:ext uri="{9D8B030D-6E8A-4147-A177-3AD203B41FA5}">
                          <a16:colId xmlns:a16="http://schemas.microsoft.com/office/drawing/2014/main" val="20000"/>
                        </a:ext>
                      </a:extLst>
                    </a:gridCol>
                    <a:gridCol w="1240147">
                      <a:extLst>
                        <a:ext uri="{9D8B030D-6E8A-4147-A177-3AD203B41FA5}">
                          <a16:colId xmlns:a16="http://schemas.microsoft.com/office/drawing/2014/main" val="20001"/>
                        </a:ext>
                      </a:extLst>
                    </a:gridCol>
                    <a:gridCol w="1193042">
                      <a:extLst>
                        <a:ext uri="{9D8B030D-6E8A-4147-A177-3AD203B41FA5}">
                          <a16:colId xmlns:a16="http://schemas.microsoft.com/office/drawing/2014/main" val="20002"/>
                        </a:ext>
                      </a:extLst>
                    </a:gridCol>
                    <a:gridCol w="1296471">
                      <a:extLst>
                        <a:ext uri="{9D8B030D-6E8A-4147-A177-3AD203B41FA5}">
                          <a16:colId xmlns:a16="http://schemas.microsoft.com/office/drawing/2014/main" val="20003"/>
                        </a:ext>
                      </a:extLst>
                    </a:gridCol>
                    <a:gridCol w="1213519">
                      <a:extLst>
                        <a:ext uri="{9D8B030D-6E8A-4147-A177-3AD203B41FA5}">
                          <a16:colId xmlns:a16="http://schemas.microsoft.com/office/drawing/2014/main" val="20004"/>
                        </a:ext>
                      </a:extLst>
                    </a:gridCol>
                  </a:tblGrid>
                  <a:tr h="267854">
                    <a:tc gridSpan="5">
                      <a:txBody>
                        <a:bodyPr/>
                        <a:lstStyle/>
                        <a:p>
                          <a:pPr marL="0" lvl="0" indent="0" algn="ctr" rtl="0">
                            <a:spcBef>
                              <a:spcPts val="0"/>
                            </a:spcBef>
                            <a:spcAft>
                              <a:spcPts val="0"/>
                            </a:spcAft>
                            <a:buNone/>
                          </a:pPr>
                          <a:r>
                            <a:rPr lang="en-US" sz="1200" dirty="0"/>
                            <a:t>Table 4 Second Stage Equations: Pre- vs. Post-Implementation for RPA Adopters Sample</a:t>
                          </a:r>
                          <a:endParaRPr sz="12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793594298"/>
                      </a:ext>
                    </a:extLst>
                  </a:tr>
                  <a:tr h="374066">
                    <a:tc>
                      <a:txBody>
                        <a:bodyPr/>
                        <a:lstStyle/>
                        <a:p>
                          <a:pPr marL="0" lvl="0" indent="0" algn="ctr" rtl="0">
                            <a:spcBef>
                              <a:spcPts val="0"/>
                            </a:spcBef>
                            <a:spcAft>
                              <a:spcPts val="0"/>
                            </a:spcAft>
                            <a:buNone/>
                          </a:pPr>
                          <a:endParaRPr sz="1200" dirty="0">
                            <a:latin typeface="+mn-lt"/>
                            <a:ea typeface="+mn-ea"/>
                          </a:endParaRPr>
                        </a:p>
                      </a:txBody>
                      <a:tcPr marL="42487" marR="42487" marT="42487" marB="42487"/>
                    </a:tc>
                    <a:tc>
                      <a:txBody>
                        <a:bodyPr/>
                        <a:lstStyle/>
                        <a:p>
                          <a:pPr marL="0" lvl="0" indent="0" algn="ctr" rtl="0">
                            <a:spcBef>
                              <a:spcPts val="0"/>
                            </a:spcBef>
                            <a:spcAft>
                              <a:spcPts val="0"/>
                            </a:spcAft>
                            <a:buNone/>
                          </a:pPr>
                          <a:r>
                            <a:rPr lang="en-US" sz="1200" dirty="0">
                              <a:solidFill>
                                <a:srgbClr val="011635"/>
                              </a:solidFill>
                              <a:sym typeface="Vidaloka"/>
                            </a:rPr>
                            <a:t>ABSDA</a:t>
                          </a:r>
                          <a:endParaRPr sz="12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sym typeface="Vidaloka"/>
                            </a:rPr>
                            <a:t>RM</a:t>
                          </a:r>
                          <a:endParaRPr sz="12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sym typeface="Vidaloka"/>
                            </a:rPr>
                            <a:t>ABEXP</a:t>
                          </a:r>
                          <a:endParaRPr sz="12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sym typeface="Vidaloka"/>
                            </a:rPr>
                            <a:t>ABPROD</a:t>
                          </a:r>
                          <a:endParaRPr sz="1200" dirty="0">
                            <a:solidFill>
                              <a:srgbClr val="011635"/>
                            </a:solidFill>
                            <a:latin typeface="+mn-lt"/>
                            <a:ea typeface="+mn-ea"/>
                            <a:cs typeface="+mn-cs"/>
                            <a:sym typeface="Vidaloka"/>
                          </a:endParaRPr>
                        </a:p>
                      </a:txBody>
                      <a:tcPr marL="42487" marR="42487" marT="42487" marB="42487" anchor="ctr"/>
                    </a:tc>
                    <a:extLst>
                      <a:ext uri="{0D108BD9-81ED-4DB2-BD59-A6C34878D82A}">
                        <a16:rowId xmlns:a16="http://schemas.microsoft.com/office/drawing/2014/main" val="10000"/>
                      </a:ext>
                    </a:extLst>
                  </a:tr>
                  <a:tr h="524788">
                    <a:tc>
                      <a:txBody>
                        <a:bodyPr/>
                        <a:lstStyle/>
                        <a:p>
                          <a:pPr marL="0" lvl="0" indent="0" algn="ctr" rtl="0">
                            <a:spcBef>
                              <a:spcPts val="0"/>
                            </a:spcBef>
                            <a:spcAft>
                              <a:spcPts val="0"/>
                            </a:spcAft>
                            <a:buNone/>
                          </a:pPr>
                          <a:r>
                            <a:rPr lang="en-US" sz="1200" b="0" dirty="0">
                              <a:solidFill>
                                <a:srgbClr val="011635"/>
                              </a:solidFill>
                              <a:sym typeface="Vidaloka"/>
                            </a:rPr>
                            <a:t>RM/ ABSDA</a:t>
                          </a:r>
                          <a:endParaRPr sz="12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altLang="zh-TW" sz="1200" dirty="0">
                              <a:solidFill>
                                <a:schemeClr val="dk1"/>
                              </a:solidFill>
                              <a:sym typeface="Montserrat"/>
                            </a:rPr>
                            <a:t>-0.051</a:t>
                          </a:r>
                        </a:p>
                        <a:p>
                          <a:pPr marL="0" lvl="0" indent="0" algn="ctr" rtl="0">
                            <a:spcBef>
                              <a:spcPts val="0"/>
                            </a:spcBef>
                            <a:spcAft>
                              <a:spcPts val="0"/>
                            </a:spcAft>
                            <a:buClr>
                              <a:srgbClr val="000000"/>
                            </a:buClr>
                            <a:buSzPts val="1100"/>
                            <a:buFont typeface="Arial"/>
                            <a:buNone/>
                          </a:pPr>
                          <a:r>
                            <a:rPr lang="en-US" altLang="zh-TW" sz="1200" dirty="0">
                              <a:solidFill>
                                <a:schemeClr val="dk1"/>
                              </a:solidFill>
                              <a:sym typeface="Montserrat"/>
                            </a:rPr>
                            <a:t>(-1.553)</a:t>
                          </a:r>
                          <a:endParaRPr lang="en-US" altLang="zh-TW"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200" dirty="0">
                              <a:solidFill>
                                <a:schemeClr val="dk1"/>
                              </a:solidFill>
                              <a:sym typeface="Montserrat"/>
                            </a:rPr>
                            <a:t>-9.263***</a:t>
                          </a:r>
                        </a:p>
                        <a:p>
                          <a:pPr marL="0" lvl="0" indent="0" algn="ctr" rtl="0">
                            <a:spcBef>
                              <a:spcPts val="0"/>
                            </a:spcBef>
                            <a:spcAft>
                              <a:spcPts val="0"/>
                            </a:spcAft>
                            <a:buNone/>
                          </a:pPr>
                          <a:r>
                            <a:rPr lang="en-US" sz="1200" dirty="0">
                              <a:solidFill>
                                <a:schemeClr val="dk1"/>
                              </a:solidFill>
                              <a:sym typeface="Montserrat"/>
                            </a:rPr>
                            <a:t>(-3.523)</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dirty="0">
                              <a:solidFill>
                                <a:schemeClr val="dk1"/>
                              </a:solidFill>
                              <a:sym typeface="Montserrat"/>
                            </a:rPr>
                            <a:t>-5.444***</a:t>
                          </a:r>
                        </a:p>
                        <a:p>
                          <a:pPr marL="0" lvl="0" indent="0" algn="ctr" rtl="0">
                            <a:spcBef>
                              <a:spcPts val="0"/>
                            </a:spcBef>
                            <a:spcAft>
                              <a:spcPts val="0"/>
                            </a:spcAft>
                            <a:buClr>
                              <a:srgbClr val="000000"/>
                            </a:buClr>
                            <a:buSzPts val="1100"/>
                            <a:buFont typeface="Arial"/>
                            <a:buNone/>
                          </a:pPr>
                          <a:r>
                            <a:rPr lang="en-US" sz="1200" dirty="0">
                              <a:solidFill>
                                <a:schemeClr val="dk1"/>
                              </a:solidFill>
                              <a:sym typeface="Montserrat"/>
                            </a:rPr>
                            <a:t>(-5.408)</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200" dirty="0">
                              <a:solidFill>
                                <a:schemeClr val="dk1"/>
                              </a:solidFill>
                              <a:sym typeface="Montserrat"/>
                            </a:rPr>
                            <a:t>-3.908**</a:t>
                          </a:r>
                        </a:p>
                        <a:p>
                          <a:pPr marL="0" lvl="0" indent="0" algn="ctr" rtl="0">
                            <a:spcBef>
                              <a:spcPts val="0"/>
                            </a:spcBef>
                            <a:spcAft>
                              <a:spcPts val="0"/>
                            </a:spcAft>
                            <a:buNone/>
                          </a:pPr>
                          <a:r>
                            <a:rPr lang="en-US" sz="1200" dirty="0">
                              <a:solidFill>
                                <a:schemeClr val="dk1"/>
                              </a:solidFill>
                              <a:sym typeface="Montserrat"/>
                            </a:rPr>
                            <a:t>(-2.021)</a:t>
                          </a:r>
                          <a:endParaRPr sz="1200"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1079541405"/>
                      </a:ext>
                    </a:extLst>
                  </a:tr>
                  <a:tr h="524788">
                    <a:tc>
                      <a:txBody>
                        <a:bodyPr/>
                        <a:lstStyle/>
                        <a:p>
                          <a:pPr marL="0" lvl="0" indent="0" algn="ctr" rtl="0">
                            <a:spcBef>
                              <a:spcPts val="0"/>
                            </a:spcBef>
                            <a:spcAft>
                              <a:spcPts val="0"/>
                            </a:spcAft>
                            <a:buNone/>
                          </a:pPr>
                          <a:r>
                            <a:rPr lang="en-US" sz="1200" b="1" dirty="0">
                              <a:solidFill>
                                <a:srgbClr val="011635"/>
                              </a:solidFill>
                              <a:sym typeface="Vidaloka"/>
                            </a:rPr>
                            <a:t>POST</a:t>
                          </a:r>
                          <a:endParaRPr sz="1200" b="1"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b="1" dirty="0">
                              <a:solidFill>
                                <a:schemeClr val="dk1"/>
                              </a:solidFill>
                              <a:sym typeface="Montserrat"/>
                            </a:rPr>
                            <a:t>0.012***</a:t>
                          </a:r>
                        </a:p>
                        <a:p>
                          <a:pPr marL="0" lvl="0" indent="0" algn="ctr" rtl="0">
                            <a:spcBef>
                              <a:spcPts val="0"/>
                            </a:spcBef>
                            <a:spcAft>
                              <a:spcPts val="0"/>
                            </a:spcAft>
                            <a:buClr>
                              <a:srgbClr val="000000"/>
                            </a:buClr>
                            <a:buSzPts val="1100"/>
                            <a:buFont typeface="Arial"/>
                            <a:buNone/>
                          </a:pPr>
                          <a:r>
                            <a:rPr lang="en-US" sz="1200" b="1" dirty="0">
                              <a:solidFill>
                                <a:schemeClr val="dk1"/>
                              </a:solidFill>
                              <a:sym typeface="Montserrat"/>
                            </a:rPr>
                            <a:t>(2.306)</a:t>
                          </a:r>
                          <a:endParaRPr sz="12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200" b="1" dirty="0">
                              <a:solidFill>
                                <a:schemeClr val="dk1"/>
                              </a:solidFill>
                              <a:sym typeface="Montserrat"/>
                            </a:rPr>
                            <a:t>0.138***</a:t>
                          </a:r>
                        </a:p>
                        <a:p>
                          <a:pPr marL="0" lvl="0" indent="0" algn="ctr" rtl="0">
                            <a:spcBef>
                              <a:spcPts val="0"/>
                            </a:spcBef>
                            <a:spcAft>
                              <a:spcPts val="0"/>
                            </a:spcAft>
                            <a:buNone/>
                          </a:pPr>
                          <a:r>
                            <a:rPr lang="en-US" sz="1200" b="1" dirty="0">
                              <a:solidFill>
                                <a:schemeClr val="dk1"/>
                              </a:solidFill>
                              <a:sym typeface="Montserrat"/>
                            </a:rPr>
                            <a:t>(4.374)</a:t>
                          </a:r>
                          <a:endParaRPr sz="12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b="1" dirty="0">
                              <a:solidFill>
                                <a:schemeClr val="dk1"/>
                              </a:solidFill>
                              <a:sym typeface="Montserrat"/>
                            </a:rPr>
                            <a:t>0.075***</a:t>
                          </a:r>
                        </a:p>
                        <a:p>
                          <a:pPr marL="0" lvl="0" indent="0" algn="ctr" rtl="0">
                            <a:spcBef>
                              <a:spcPts val="0"/>
                            </a:spcBef>
                            <a:spcAft>
                              <a:spcPts val="0"/>
                            </a:spcAft>
                            <a:buClr>
                              <a:srgbClr val="000000"/>
                            </a:buClr>
                            <a:buSzPts val="1100"/>
                            <a:buFont typeface="Arial"/>
                            <a:buNone/>
                          </a:pPr>
                          <a:r>
                            <a:rPr lang="en-US" sz="1200" b="1" dirty="0">
                              <a:solidFill>
                                <a:schemeClr val="dk1"/>
                              </a:solidFill>
                              <a:sym typeface="Montserrat"/>
                            </a:rPr>
                            <a:t>(6.001)</a:t>
                          </a:r>
                          <a:endParaRPr sz="12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200" b="1" dirty="0">
                              <a:solidFill>
                                <a:schemeClr val="dk1"/>
                              </a:solidFill>
                              <a:sym typeface="Montserrat"/>
                            </a:rPr>
                            <a:t>0.065***</a:t>
                          </a:r>
                        </a:p>
                        <a:p>
                          <a:pPr marL="0" lvl="0" indent="0" algn="ctr" rtl="0">
                            <a:spcBef>
                              <a:spcPts val="0"/>
                            </a:spcBef>
                            <a:spcAft>
                              <a:spcPts val="0"/>
                            </a:spcAft>
                            <a:buNone/>
                          </a:pPr>
                          <a:r>
                            <a:rPr lang="en-US" sz="1200" b="1" dirty="0">
                              <a:solidFill>
                                <a:schemeClr val="dk1"/>
                              </a:solidFill>
                              <a:sym typeface="Montserrat"/>
                            </a:rPr>
                            <a:t>(2.856)</a:t>
                          </a:r>
                          <a:endParaRPr sz="1200" b="1"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10001"/>
                      </a:ext>
                    </a:extLst>
                  </a:tr>
                  <a:tr h="374066">
                    <a:tc>
                      <a:txBody>
                        <a:bodyPr/>
                        <a:lstStyle/>
                        <a:p>
                          <a:pPr marL="0" lvl="0" indent="0" algn="ctr" rtl="0">
                            <a:spcBef>
                              <a:spcPts val="0"/>
                            </a:spcBef>
                            <a:spcAft>
                              <a:spcPts val="0"/>
                            </a:spcAft>
                            <a:buClr>
                              <a:schemeClr val="dk1"/>
                            </a:buClr>
                            <a:buSzPts val="1100"/>
                            <a:buFont typeface="Arial"/>
                            <a:buNone/>
                          </a:pPr>
                          <a:r>
                            <a:rPr lang="en-US" sz="1200" b="0" dirty="0">
                              <a:solidFill>
                                <a:srgbClr val="011635"/>
                              </a:solidFill>
                              <a:sym typeface="Vidaloka"/>
                            </a:rPr>
                            <a:t>Control Variables</a:t>
                          </a:r>
                          <a:endParaRPr sz="12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Included</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Included</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Included</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rPr>
                            <a:t>Included</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0002"/>
                      </a:ext>
                    </a:extLst>
                  </a:tr>
                  <a:tr h="374066">
                    <a:tc>
                      <a:txBody>
                        <a:bodyPr/>
                        <a:lstStyle/>
                        <a:p>
                          <a:pPr marL="0" lvl="0" indent="0" algn="ctr" rtl="0">
                            <a:spcBef>
                              <a:spcPts val="0"/>
                            </a:spcBef>
                            <a:spcAft>
                              <a:spcPts val="0"/>
                            </a:spcAft>
                            <a:buClr>
                              <a:schemeClr val="dk1"/>
                            </a:buClr>
                            <a:buSzPts val="1100"/>
                            <a:buFont typeface="Arial"/>
                            <a:buNone/>
                          </a:pPr>
                          <a:r>
                            <a:rPr lang="en-US" sz="1200" b="0" dirty="0">
                              <a:solidFill>
                                <a:srgbClr val="011635"/>
                              </a:solidFill>
                              <a:sym typeface="Vidaloka"/>
                            </a:rPr>
                            <a:t>N</a:t>
                          </a:r>
                          <a:endParaRPr sz="12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516</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516</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516</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rPr>
                            <a:t>516</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51522387"/>
                      </a:ext>
                    </a:extLst>
                  </a:tr>
                  <a:tr h="374066">
                    <a:tc>
                      <a:txBody>
                        <a:bodyPr/>
                        <a:lstStyle/>
                        <a:p>
                          <a:endParaRPr lang="zh-TW"/>
                        </a:p>
                      </a:txBody>
                      <a:tcPr marL="42487" marR="42487" marT="42487" marB="42487" anchor="ctr">
                        <a:blipFill>
                          <a:blip r:embed="rId3"/>
                          <a:stretch>
                            <a:fillRect l="-408" t="-648387" r="-331837" b="-3226"/>
                          </a:stretch>
                        </a:blipFill>
                      </a:tcP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0.172</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0.437</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sym typeface="Montserrat"/>
                            </a:rPr>
                            <a:t>0.441</a:t>
                          </a:r>
                          <a:endParaRPr sz="12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rPr>
                            <a:t>0.403</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62870970"/>
                      </a:ext>
                    </a:extLst>
                  </a:tr>
                </a:tbl>
              </a:graphicData>
            </a:graphic>
          </p:graphicFrame>
        </mc:Fallback>
      </mc:AlternateContent>
    </p:spTree>
    <p:extLst>
      <p:ext uri="{BB962C8B-B14F-4D97-AF65-F5344CB8AC3E}">
        <p14:creationId xmlns:p14="http://schemas.microsoft.com/office/powerpoint/2010/main" val="305704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531670" y="2571750"/>
            <a:ext cx="37149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latin typeface="+mn-lt"/>
              </a:rPr>
              <a:t>Introduction</a:t>
            </a:r>
            <a:endParaRPr dirty="0">
              <a:latin typeface="+mn-lt"/>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01</a:t>
            </a:r>
            <a:endParaRPr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US" dirty="0">
                <a:latin typeface="+mj-lt"/>
              </a:rPr>
              <a:t>Matched </a:t>
            </a:r>
            <a:r>
              <a:rPr lang="en-US" altLang="zh-TW" dirty="0">
                <a:latin typeface="+mj-lt"/>
              </a:rPr>
              <a:t>Results </a:t>
            </a:r>
            <a:r>
              <a:rPr lang="en-US" dirty="0">
                <a:latin typeface="+mj-lt"/>
              </a:rPr>
              <a:t>Analysis</a:t>
            </a:r>
            <a:br>
              <a:rPr lang="en-US" dirty="0">
                <a:latin typeface="+mj-lt"/>
              </a:rPr>
            </a:br>
            <a:endParaRPr dirty="0">
              <a:latin typeface="+mj-lt"/>
            </a:endParaRPr>
          </a:p>
        </p:txBody>
      </p:sp>
      <mc:AlternateContent xmlns:mc="http://schemas.openxmlformats.org/markup-compatibility/2006">
        <mc:Choice xmlns:a14="http://schemas.microsoft.com/office/drawing/2010/main" Requires="a14">
          <p:graphicFrame>
            <p:nvGraphicFramePr>
              <p:cNvPr id="1453" name="Google Shape;1453;p112"/>
              <p:cNvGraphicFramePr/>
              <p:nvPr>
                <p:extLst>
                  <p:ext uri="{D42A27DB-BD31-4B8C-83A1-F6EECF244321}">
                    <p14:modId xmlns:p14="http://schemas.microsoft.com/office/powerpoint/2010/main" val="2466287715"/>
                  </p:ext>
                </p:extLst>
              </p:nvPr>
            </p:nvGraphicFramePr>
            <p:xfrm>
              <a:off x="1373114" y="1111481"/>
              <a:ext cx="6397721" cy="3639008"/>
            </p:xfrm>
            <a:graphic>
              <a:graphicData uri="http://schemas.openxmlformats.org/drawingml/2006/table">
                <a:tbl>
                  <a:tblPr firstRow="1" firstCol="1" bandRow="1">
                    <a:tableStyleId>{10A1B5D5-9B99-4C35-A422-299274C87663}</a:tableStyleId>
                  </a:tblPr>
                  <a:tblGrid>
                    <a:gridCol w="1484216">
                      <a:extLst>
                        <a:ext uri="{9D8B030D-6E8A-4147-A177-3AD203B41FA5}">
                          <a16:colId xmlns:a16="http://schemas.microsoft.com/office/drawing/2014/main" val="20000"/>
                        </a:ext>
                      </a:extLst>
                    </a:gridCol>
                    <a:gridCol w="1232703">
                      <a:extLst>
                        <a:ext uri="{9D8B030D-6E8A-4147-A177-3AD203B41FA5}">
                          <a16:colId xmlns:a16="http://schemas.microsoft.com/office/drawing/2014/main" val="20001"/>
                        </a:ext>
                      </a:extLst>
                    </a:gridCol>
                    <a:gridCol w="1185880">
                      <a:extLst>
                        <a:ext uri="{9D8B030D-6E8A-4147-A177-3AD203B41FA5}">
                          <a16:colId xmlns:a16="http://schemas.microsoft.com/office/drawing/2014/main" val="20002"/>
                        </a:ext>
                      </a:extLst>
                    </a:gridCol>
                    <a:gridCol w="1288688">
                      <a:extLst>
                        <a:ext uri="{9D8B030D-6E8A-4147-A177-3AD203B41FA5}">
                          <a16:colId xmlns:a16="http://schemas.microsoft.com/office/drawing/2014/main" val="20003"/>
                        </a:ext>
                      </a:extLst>
                    </a:gridCol>
                    <a:gridCol w="1206234">
                      <a:extLst>
                        <a:ext uri="{9D8B030D-6E8A-4147-A177-3AD203B41FA5}">
                          <a16:colId xmlns:a16="http://schemas.microsoft.com/office/drawing/2014/main" val="20004"/>
                        </a:ext>
                      </a:extLst>
                    </a:gridCol>
                  </a:tblGrid>
                  <a:tr h="223981">
                    <a:tc gridSpan="5">
                      <a:txBody>
                        <a:bodyPr/>
                        <a:lstStyle/>
                        <a:p>
                          <a:pPr marL="0" lvl="0" indent="0" algn="l" rtl="0">
                            <a:spcBef>
                              <a:spcPts val="0"/>
                            </a:spcBef>
                            <a:spcAft>
                              <a:spcPts val="0"/>
                            </a:spcAft>
                            <a:buNone/>
                          </a:pPr>
                          <a:r>
                            <a:rPr lang="en-US" sz="1100" dirty="0"/>
                            <a:t>Table 5 Second Stage Equations: Pre- vs. Post-Implementation for RPA Adopters and Control Sample</a:t>
                          </a:r>
                          <a:endParaRPr sz="11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759994724"/>
                      </a:ext>
                    </a:extLst>
                  </a:tr>
                  <a:tr h="321281">
                    <a:tc>
                      <a:txBody>
                        <a:bodyPr/>
                        <a:lstStyle/>
                        <a:p>
                          <a:pPr marL="0" lvl="0" indent="0" algn="l" rtl="0">
                            <a:spcBef>
                              <a:spcPts val="0"/>
                            </a:spcBef>
                            <a:spcAft>
                              <a:spcPts val="0"/>
                            </a:spcAft>
                            <a:buNone/>
                          </a:pPr>
                          <a:endParaRPr sz="1100" dirty="0">
                            <a:latin typeface="+mn-lt"/>
                            <a:ea typeface="+mn-ea"/>
                          </a:endParaRPr>
                        </a:p>
                      </a:txBody>
                      <a:tcPr marL="42487" marR="42487" marT="42487" marB="42487"/>
                    </a:tc>
                    <a:tc>
                      <a:txBody>
                        <a:bodyPr/>
                        <a:lstStyle/>
                        <a:p>
                          <a:pPr marL="0" lvl="0" indent="0" algn="ctr" rtl="0">
                            <a:spcBef>
                              <a:spcPts val="0"/>
                            </a:spcBef>
                            <a:spcAft>
                              <a:spcPts val="0"/>
                            </a:spcAft>
                            <a:buNone/>
                          </a:pPr>
                          <a:r>
                            <a:rPr lang="en-US" sz="1100" dirty="0">
                              <a:solidFill>
                                <a:srgbClr val="011635"/>
                              </a:solidFill>
                              <a:sym typeface="Vidaloka"/>
                            </a:rPr>
                            <a:t>ABSDA</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RM</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ABEXP</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ABPROD</a:t>
                          </a:r>
                          <a:endParaRPr sz="1100" dirty="0">
                            <a:solidFill>
                              <a:srgbClr val="011635"/>
                            </a:solidFill>
                            <a:latin typeface="+mn-lt"/>
                            <a:ea typeface="+mn-ea"/>
                            <a:cs typeface="+mn-cs"/>
                            <a:sym typeface="Vidaloka"/>
                          </a:endParaRPr>
                        </a:p>
                      </a:txBody>
                      <a:tcPr marL="42487" marR="42487" marT="42487" marB="42487" anchor="ctr"/>
                    </a:tc>
                    <a:extLst>
                      <a:ext uri="{0D108BD9-81ED-4DB2-BD59-A6C34878D82A}">
                        <a16:rowId xmlns:a16="http://schemas.microsoft.com/office/drawing/2014/main" val="10000"/>
                      </a:ext>
                    </a:extLst>
                  </a:tr>
                  <a:tr h="321281">
                    <a:tc>
                      <a:txBody>
                        <a:bodyPr/>
                        <a:lstStyle/>
                        <a:p>
                          <a:pPr marL="0" lvl="0" indent="0" algn="ctr" rtl="0">
                            <a:spcBef>
                              <a:spcPts val="0"/>
                            </a:spcBef>
                            <a:spcAft>
                              <a:spcPts val="0"/>
                            </a:spcAft>
                            <a:buNone/>
                          </a:pPr>
                          <a:r>
                            <a:rPr lang="en-US" sz="1100" b="0" dirty="0">
                              <a:solidFill>
                                <a:srgbClr val="011635"/>
                              </a:solidFill>
                              <a:sym typeface="Vidaloka"/>
                            </a:rPr>
                            <a:t>RM/ ABSDA</a:t>
                          </a:r>
                          <a:endParaRPr sz="11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-0.042*</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(-1.790)</a:t>
                          </a:r>
                          <a:endParaRPr lang="en-US"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-14.896***</a:t>
                          </a:r>
                        </a:p>
                        <a:p>
                          <a:pPr marL="0" lvl="0" indent="0" algn="ctr" rtl="0">
                            <a:spcBef>
                              <a:spcPts val="0"/>
                            </a:spcBef>
                            <a:spcAft>
                              <a:spcPts val="0"/>
                            </a:spcAft>
                            <a:buNone/>
                          </a:pPr>
                          <a:r>
                            <a:rPr lang="en-US" sz="1100" dirty="0">
                              <a:solidFill>
                                <a:schemeClr val="dk1"/>
                              </a:solidFill>
                              <a:sym typeface="Montserrat"/>
                            </a:rPr>
                            <a:t>(-2.327)</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-8.875***</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(-2.524)</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-6.525</a:t>
                          </a:r>
                        </a:p>
                        <a:p>
                          <a:pPr marL="0" lvl="0" indent="0" algn="ctr" rtl="0">
                            <a:spcBef>
                              <a:spcPts val="0"/>
                            </a:spcBef>
                            <a:spcAft>
                              <a:spcPts val="0"/>
                            </a:spcAft>
                            <a:buNone/>
                          </a:pPr>
                          <a:r>
                            <a:rPr lang="en-US" sz="1100" dirty="0">
                              <a:solidFill>
                                <a:schemeClr val="dk1"/>
                              </a:solidFill>
                              <a:sym typeface="Montserrat"/>
                            </a:rPr>
                            <a:t>(-1.555)</a:t>
                          </a:r>
                          <a:endParaRPr sz="1100"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521981451"/>
                      </a:ext>
                    </a:extLst>
                  </a:tr>
                  <a:tr h="321281">
                    <a:tc>
                      <a:txBody>
                        <a:bodyPr/>
                        <a:lstStyle/>
                        <a:p>
                          <a:pPr marL="0" lvl="0" indent="0" algn="ctr" rtl="0">
                            <a:spcBef>
                              <a:spcPts val="0"/>
                            </a:spcBef>
                            <a:spcAft>
                              <a:spcPts val="0"/>
                            </a:spcAft>
                            <a:buNone/>
                          </a:pPr>
                          <a:r>
                            <a:rPr lang="en-US" sz="1100" b="0" dirty="0">
                              <a:solidFill>
                                <a:srgbClr val="011635"/>
                              </a:solidFill>
                              <a:sym typeface="Vidaloka"/>
                            </a:rPr>
                            <a:t>POST</a:t>
                          </a:r>
                          <a:endParaRPr sz="11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-0.009*</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(-1.766)</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-0.113*</a:t>
                          </a:r>
                        </a:p>
                        <a:p>
                          <a:pPr marL="0" lvl="0" indent="0" algn="ctr" rtl="0">
                            <a:spcBef>
                              <a:spcPts val="0"/>
                            </a:spcBef>
                            <a:spcAft>
                              <a:spcPts val="0"/>
                            </a:spcAft>
                            <a:buNone/>
                          </a:pPr>
                          <a:r>
                            <a:rPr lang="en-US" sz="1100" dirty="0">
                              <a:solidFill>
                                <a:schemeClr val="dk1"/>
                              </a:solidFill>
                              <a:sym typeface="Montserrat"/>
                            </a:rPr>
                            <a:t>(-1.927)</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-0.065**</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(-2.004)</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-0.050</a:t>
                          </a:r>
                        </a:p>
                        <a:p>
                          <a:pPr marL="0" lvl="0" indent="0" algn="ctr" rtl="0">
                            <a:spcBef>
                              <a:spcPts val="0"/>
                            </a:spcBef>
                            <a:spcAft>
                              <a:spcPts val="0"/>
                            </a:spcAft>
                            <a:buNone/>
                          </a:pPr>
                          <a:r>
                            <a:rPr lang="en-US" sz="1100" dirty="0">
                              <a:solidFill>
                                <a:schemeClr val="dk1"/>
                              </a:solidFill>
                              <a:sym typeface="Montserrat"/>
                            </a:rPr>
                            <a:t>(-1.298)</a:t>
                          </a:r>
                          <a:endParaRPr sz="1100"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3406600909"/>
                      </a:ext>
                    </a:extLst>
                  </a:tr>
                  <a:tr h="321281">
                    <a:tc>
                      <a:txBody>
                        <a:bodyPr/>
                        <a:lstStyle/>
                        <a:p>
                          <a:pPr marL="0" lvl="0" indent="0" algn="ctr" rtl="0">
                            <a:spcBef>
                              <a:spcPts val="0"/>
                            </a:spcBef>
                            <a:spcAft>
                              <a:spcPts val="0"/>
                            </a:spcAft>
                            <a:buNone/>
                          </a:pPr>
                          <a:r>
                            <a:rPr lang="en-US" sz="1100" b="0" dirty="0">
                              <a:solidFill>
                                <a:srgbClr val="011635"/>
                              </a:solidFill>
                              <a:sym typeface="Vidaloka"/>
                            </a:rPr>
                            <a:t>RPA</a:t>
                          </a:r>
                          <a:endParaRPr sz="11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-0.006</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(-1.503)</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-0.093***</a:t>
                          </a:r>
                        </a:p>
                        <a:p>
                          <a:pPr marL="0" lvl="0" indent="0" algn="ctr" rtl="0">
                            <a:spcBef>
                              <a:spcPts val="0"/>
                            </a:spcBef>
                            <a:spcAft>
                              <a:spcPts val="0"/>
                            </a:spcAft>
                            <a:buNone/>
                          </a:pPr>
                          <a:r>
                            <a:rPr lang="en-US" sz="1100" dirty="0">
                              <a:solidFill>
                                <a:schemeClr val="dk1"/>
                              </a:solidFill>
                              <a:sym typeface="Montserrat"/>
                            </a:rPr>
                            <a:t>(-2.615)</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-0.050***</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(-2.604)</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-0.041*</a:t>
                          </a:r>
                        </a:p>
                        <a:p>
                          <a:pPr marL="0" lvl="0" indent="0" algn="ctr" rtl="0">
                            <a:spcBef>
                              <a:spcPts val="0"/>
                            </a:spcBef>
                            <a:spcAft>
                              <a:spcPts val="0"/>
                            </a:spcAft>
                            <a:buNone/>
                          </a:pPr>
                          <a:r>
                            <a:rPr lang="en-US" sz="1100" dirty="0">
                              <a:solidFill>
                                <a:schemeClr val="dk1"/>
                              </a:solidFill>
                              <a:sym typeface="Montserrat"/>
                            </a:rPr>
                            <a:t>(-1.802)</a:t>
                          </a:r>
                          <a:endParaRPr sz="1100"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3106609567"/>
                      </a:ext>
                    </a:extLst>
                  </a:tr>
                  <a:tr h="321281">
                    <a:tc>
                      <a:txBody>
                        <a:bodyPr/>
                        <a:lstStyle/>
                        <a:p>
                          <a:pPr marL="0" lvl="0" indent="0" algn="ctr" rtl="0">
                            <a:spcBef>
                              <a:spcPts val="0"/>
                            </a:spcBef>
                            <a:spcAft>
                              <a:spcPts val="0"/>
                            </a:spcAft>
                            <a:buNone/>
                          </a:pPr>
                          <a:r>
                            <a:rPr lang="en-US" sz="1100" b="1" dirty="0">
                              <a:solidFill>
                                <a:srgbClr val="011635"/>
                              </a:solidFill>
                              <a:sym typeface="Vidaloka"/>
                            </a:rPr>
                            <a:t>POST*RPA</a:t>
                          </a:r>
                          <a:endParaRPr sz="1100" b="1"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sym typeface="Montserrat"/>
                            </a:rPr>
                            <a:t>0.018***</a:t>
                          </a:r>
                        </a:p>
                        <a:p>
                          <a:pPr marL="0" lvl="0" indent="0" algn="ctr" rtl="0">
                            <a:spcBef>
                              <a:spcPts val="0"/>
                            </a:spcBef>
                            <a:spcAft>
                              <a:spcPts val="0"/>
                            </a:spcAft>
                            <a:buClr>
                              <a:srgbClr val="000000"/>
                            </a:buClr>
                            <a:buSzPts val="1100"/>
                            <a:buFont typeface="Arial"/>
                            <a:buNone/>
                          </a:pPr>
                          <a:r>
                            <a:rPr lang="en-US" sz="1100" b="1" dirty="0">
                              <a:solidFill>
                                <a:schemeClr val="dk1"/>
                              </a:solidFill>
                              <a:sym typeface="Montserrat"/>
                            </a:rPr>
                            <a:t>(3.159)</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b="1" dirty="0">
                              <a:solidFill>
                                <a:schemeClr val="dk1"/>
                              </a:solidFill>
                              <a:sym typeface="Montserrat"/>
                            </a:rPr>
                            <a:t>0.268**</a:t>
                          </a:r>
                        </a:p>
                        <a:p>
                          <a:pPr marL="0" lvl="0" indent="0" algn="ctr" rtl="0">
                            <a:spcBef>
                              <a:spcPts val="0"/>
                            </a:spcBef>
                            <a:spcAft>
                              <a:spcPts val="0"/>
                            </a:spcAft>
                            <a:buNone/>
                          </a:pPr>
                          <a:r>
                            <a:rPr lang="en-US" sz="1100" b="1" dirty="0">
                              <a:solidFill>
                                <a:schemeClr val="dk1"/>
                              </a:solidFill>
                              <a:sym typeface="Montserrat"/>
                            </a:rPr>
                            <a:t>(2.401)</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sym typeface="Montserrat"/>
                            </a:rPr>
                            <a:t>0.154**</a:t>
                          </a:r>
                        </a:p>
                        <a:p>
                          <a:pPr marL="0" lvl="0" indent="0" algn="ctr" rtl="0">
                            <a:spcBef>
                              <a:spcPts val="0"/>
                            </a:spcBef>
                            <a:spcAft>
                              <a:spcPts val="0"/>
                            </a:spcAft>
                            <a:buClr>
                              <a:srgbClr val="000000"/>
                            </a:buClr>
                            <a:buSzPts val="1100"/>
                            <a:buFont typeface="Arial"/>
                            <a:buNone/>
                          </a:pPr>
                          <a:r>
                            <a:rPr lang="en-US" sz="1100" b="1" dirty="0">
                              <a:solidFill>
                                <a:schemeClr val="dk1"/>
                              </a:solidFill>
                              <a:sym typeface="Montserrat"/>
                            </a:rPr>
                            <a:t>(2.529)</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b="1" dirty="0">
                              <a:solidFill>
                                <a:schemeClr val="dk1"/>
                              </a:solidFill>
                              <a:sym typeface="Montserrat"/>
                            </a:rPr>
                            <a:t>0.120</a:t>
                          </a:r>
                        </a:p>
                        <a:p>
                          <a:pPr marL="0" lvl="0" indent="0" algn="ctr" rtl="0">
                            <a:spcBef>
                              <a:spcPts val="0"/>
                            </a:spcBef>
                            <a:spcAft>
                              <a:spcPts val="0"/>
                            </a:spcAft>
                            <a:buNone/>
                          </a:pPr>
                          <a:r>
                            <a:rPr lang="en-US" sz="1100" b="1" dirty="0">
                              <a:solidFill>
                                <a:schemeClr val="dk1"/>
                              </a:solidFill>
                              <a:sym typeface="Montserrat"/>
                            </a:rPr>
                            <a:t>(1.635)</a:t>
                          </a:r>
                          <a:endParaRPr sz="1100" b="1"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369947576"/>
                      </a:ext>
                    </a:extLst>
                  </a:tr>
                  <a:tr h="321281">
                    <a:tc>
                      <a:txBody>
                        <a:bodyPr/>
                        <a:lstStyle/>
                        <a:p>
                          <a:pPr marL="0" lvl="0" indent="0" algn="ctr" rtl="0">
                            <a:spcBef>
                              <a:spcPts val="0"/>
                            </a:spcBef>
                            <a:spcAft>
                              <a:spcPts val="0"/>
                            </a:spcAft>
                            <a:buClr>
                              <a:schemeClr val="dk1"/>
                            </a:buClr>
                            <a:buSzPts val="1100"/>
                            <a:buFont typeface="Arial"/>
                            <a:buNone/>
                          </a:pPr>
                          <a:r>
                            <a:rPr lang="en-US" sz="1100" b="0" dirty="0">
                              <a:solidFill>
                                <a:srgbClr val="011635"/>
                              </a:solidFill>
                              <a:sym typeface="Vidaloka"/>
                            </a:rPr>
                            <a:t>Control Variables</a:t>
                          </a:r>
                          <a:endParaRPr sz="11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Included</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Included</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Included</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rPr>
                            <a:t>Included</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0002"/>
                      </a:ext>
                    </a:extLst>
                  </a:tr>
                  <a:tr h="321281">
                    <a:tc>
                      <a:txBody>
                        <a:bodyPr/>
                        <a:lstStyle/>
                        <a:p>
                          <a:pPr marL="0" lvl="0" indent="0" algn="ctr" rtl="0">
                            <a:spcBef>
                              <a:spcPts val="0"/>
                            </a:spcBef>
                            <a:spcAft>
                              <a:spcPts val="0"/>
                            </a:spcAft>
                            <a:buClr>
                              <a:schemeClr val="dk1"/>
                            </a:buClr>
                            <a:buSzPts val="1100"/>
                            <a:buFont typeface="Arial"/>
                            <a:buNone/>
                          </a:pPr>
                          <a:r>
                            <a:rPr lang="en-US" sz="1100" b="0" dirty="0">
                              <a:solidFill>
                                <a:srgbClr val="011635"/>
                              </a:solidFill>
                              <a:sym typeface="Vidaloka"/>
                            </a:rPr>
                            <a:t>N</a:t>
                          </a:r>
                          <a:endParaRPr sz="11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1,032</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1,032</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1,032</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rPr>
                            <a:t>1,032</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3106777094"/>
                      </a:ext>
                    </a:extLst>
                  </a:tr>
                  <a:tr h="321281">
                    <a:tc>
                      <a:txBody>
                        <a:bodyPr/>
                        <a:lstStyle/>
                        <a:p>
                          <a:pPr marL="0" lvl="0" indent="0" algn="ctr" rtl="0">
                            <a:spcBef>
                              <a:spcPts val="0"/>
                            </a:spcBef>
                            <a:spcAft>
                              <a:spcPts val="0"/>
                            </a:spcAft>
                            <a:buClr>
                              <a:schemeClr val="dk1"/>
                            </a:buClr>
                            <a:buSzPts val="1100"/>
                            <a:buFont typeface="Arial"/>
                            <a:buNone/>
                          </a:pPr>
                          <a:r>
                            <a:rPr lang="en-US" altLang="zh-TW" sz="1100" b="0" u="none" strike="noStrike" cap="none" dirty="0">
                              <a:solidFill>
                                <a:srgbClr val="011635"/>
                              </a:solidFill>
                              <a:sym typeface="Vidaloka"/>
                            </a:rPr>
                            <a:t>Adjusted </a:t>
                          </a:r>
                          <a14:m>
                            <m:oMath xmlns:m="http://schemas.openxmlformats.org/officeDocument/2006/math">
                              <m:sSup>
                                <m:sSupPr>
                                  <m:ctrlPr>
                                    <a:rPr lang="en-US" altLang="zh-TW" sz="1100" smtClean="0">
                                      <a:solidFill>
                                        <a:srgbClr val="011635"/>
                                      </a:solidFill>
                                      <a:sym typeface="Vidaloka"/>
                                    </a:rPr>
                                  </m:ctrlPr>
                                </m:sSupPr>
                                <m:e>
                                  <m:r>
                                    <a:rPr lang="en-US" altLang="zh-TW" sz="1100" b="0" smtClean="0">
                                      <a:solidFill>
                                        <a:srgbClr val="011635"/>
                                      </a:solidFill>
                                      <a:sym typeface="Vidaloka"/>
                                    </a:rPr>
                                    <m:t>𝑅</m:t>
                                  </m:r>
                                </m:e>
                                <m:sup>
                                  <m:r>
                                    <a:rPr lang="en-US" altLang="zh-TW" sz="1100" b="0" smtClean="0">
                                      <a:solidFill>
                                        <a:srgbClr val="011635"/>
                                      </a:solidFill>
                                      <a:sym typeface="Vidaloka"/>
                                    </a:rPr>
                                    <m:t>2</m:t>
                                  </m:r>
                                </m:sup>
                              </m:sSup>
                            </m:oMath>
                          </a14:m>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0.146</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0.417</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0.348</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rPr>
                            <a:t>0.431</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51522387"/>
                      </a:ext>
                    </a:extLst>
                  </a:tr>
                  <a:tr h="321281">
                    <a:tc>
                      <a:txBody>
                        <a:bodyPr/>
                        <a:lstStyle/>
                        <a:p>
                          <a:pPr marL="0" lvl="0" indent="0" algn="ctr" rtl="0">
                            <a:spcBef>
                              <a:spcPts val="0"/>
                            </a:spcBef>
                            <a:spcAft>
                              <a:spcPts val="0"/>
                            </a:spcAft>
                            <a:buClr>
                              <a:schemeClr val="dk1"/>
                            </a:buClr>
                            <a:buSzPts val="1100"/>
                            <a:buFont typeface="Arial"/>
                            <a:buNone/>
                          </a:pPr>
                          <a:r>
                            <a:rPr lang="en-US" altLang="zh-TW" sz="1100" b="1" u="none" strike="noStrike" cap="none" dirty="0">
                              <a:solidFill>
                                <a:srgbClr val="011635"/>
                              </a:solidFill>
                              <a:sym typeface="Vidaloka"/>
                            </a:rPr>
                            <a:t>F-test: </a:t>
                          </a:r>
                          <a14:m>
                            <m:oMath xmlns:m="http://schemas.openxmlformats.org/officeDocument/2006/math">
                              <m:sSub>
                                <m:sSubPr>
                                  <m:ctrlPr>
                                    <a:rPr lang="en-US" altLang="zh-TW" sz="1100" b="1" u="none" strike="noStrike" cap="none" smtClean="0">
                                      <a:solidFill>
                                        <a:srgbClr val="011635"/>
                                      </a:solidFill>
                                      <a:sym typeface="Vidaloka"/>
                                    </a:rPr>
                                  </m:ctrlPr>
                                </m:sSubPr>
                                <m:e>
                                  <m:r>
                                    <a:rPr lang="zh-TW" altLang="en-US" sz="1100" b="1" u="none" strike="noStrike" cap="none" smtClean="0">
                                      <a:solidFill>
                                        <a:srgbClr val="011635"/>
                                      </a:solidFill>
                                      <a:sym typeface="Vidaloka"/>
                                    </a:rPr>
                                    <m:t>𝜶</m:t>
                                  </m:r>
                                </m:e>
                                <m:sub>
                                  <m:r>
                                    <a:rPr lang="en-US" altLang="zh-TW" sz="1100" b="1" u="none" strike="noStrike" cap="none" smtClean="0">
                                      <a:solidFill>
                                        <a:srgbClr val="011635"/>
                                      </a:solidFill>
                                      <a:sym typeface="Vidaloka"/>
                                    </a:rPr>
                                    <m:t>𝟐</m:t>
                                  </m:r>
                                </m:sub>
                              </m:sSub>
                              <m:r>
                                <a:rPr lang="en-US" altLang="zh-TW" sz="1100" b="1" u="none" strike="noStrike" cap="none" smtClean="0">
                                  <a:solidFill>
                                    <a:srgbClr val="011635"/>
                                  </a:solidFill>
                                  <a:sym typeface="Vidaloka"/>
                                </a:rPr>
                                <m:t>+</m:t>
                              </m:r>
                              <m:sSub>
                                <m:sSubPr>
                                  <m:ctrlPr>
                                    <a:rPr lang="en-US" altLang="zh-TW" sz="1100" b="1" u="none" strike="noStrike" cap="none" smtClean="0">
                                      <a:solidFill>
                                        <a:srgbClr val="011635"/>
                                      </a:solidFill>
                                      <a:sym typeface="Vidaloka"/>
                                    </a:rPr>
                                  </m:ctrlPr>
                                </m:sSubPr>
                                <m:e>
                                  <m:r>
                                    <a:rPr lang="zh-TW" altLang="en-US" sz="1100" b="1" u="none" strike="noStrike" cap="none" smtClean="0">
                                      <a:solidFill>
                                        <a:srgbClr val="011635"/>
                                      </a:solidFill>
                                      <a:sym typeface="Vidaloka"/>
                                    </a:rPr>
                                    <m:t>𝜶</m:t>
                                  </m:r>
                                </m:e>
                                <m:sub>
                                  <m:r>
                                    <a:rPr lang="en-US" altLang="zh-TW" sz="1100" b="1" u="none" strike="noStrike" cap="none" smtClean="0">
                                      <a:solidFill>
                                        <a:srgbClr val="011635"/>
                                      </a:solidFill>
                                      <a:sym typeface="Vidaloka"/>
                                    </a:rPr>
                                    <m:t>𝟒</m:t>
                                  </m:r>
                                </m:sub>
                              </m:sSub>
                              <m:r>
                                <a:rPr lang="en-US" altLang="zh-TW" sz="1100" b="1" u="none" strike="noStrike" cap="none" smtClean="0">
                                  <a:solidFill>
                                    <a:srgbClr val="011635"/>
                                  </a:solidFill>
                                  <a:sym typeface="Vidaloka"/>
                                </a:rPr>
                                <m:t>=</m:t>
                              </m:r>
                              <m:r>
                                <a:rPr lang="en-US" altLang="zh-TW" sz="1100" b="1" u="none" strike="noStrike" cap="none" smtClean="0">
                                  <a:solidFill>
                                    <a:srgbClr val="011635"/>
                                  </a:solidFill>
                                  <a:sym typeface="Vidaloka"/>
                                </a:rPr>
                                <m:t>𝟎</m:t>
                              </m:r>
                            </m:oMath>
                          </a14:m>
                          <a:endParaRPr sz="1100" b="1"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0.155**</a:t>
                          </a:r>
                        </a:p>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(2.499)</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0.009*</a:t>
                          </a:r>
                        </a:p>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(1.833)</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0.089***</a:t>
                          </a:r>
                        </a:p>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(2.786)</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rPr>
                            <a:t>0.070*</a:t>
                          </a:r>
                        </a:p>
                        <a:p>
                          <a:pPr marL="0" lvl="0" indent="0" algn="ctr" rtl="0">
                            <a:spcBef>
                              <a:spcPts val="0"/>
                            </a:spcBef>
                            <a:spcAft>
                              <a:spcPts val="0"/>
                            </a:spcAft>
                            <a:buClr>
                              <a:schemeClr val="dk1"/>
                            </a:buClr>
                            <a:buSzPts val="1100"/>
                            <a:buFont typeface="Arial"/>
                            <a:buNone/>
                          </a:pPr>
                          <a:r>
                            <a:rPr lang="en-US" sz="1100" b="1" dirty="0">
                              <a:solidFill>
                                <a:schemeClr val="dk1"/>
                              </a:solidFill>
                            </a:rPr>
                            <a:t>(1.752)</a:t>
                          </a:r>
                          <a:endParaRPr sz="1100" b="1"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62870970"/>
                      </a:ext>
                    </a:extLst>
                  </a:tr>
                </a:tbl>
              </a:graphicData>
            </a:graphic>
          </p:graphicFrame>
        </mc:Choice>
        <mc:Fallback>
          <p:graphicFrame>
            <p:nvGraphicFramePr>
              <p:cNvPr id="1453" name="Google Shape;1453;p112"/>
              <p:cNvGraphicFramePr/>
              <p:nvPr>
                <p:extLst>
                  <p:ext uri="{D42A27DB-BD31-4B8C-83A1-F6EECF244321}">
                    <p14:modId xmlns:p14="http://schemas.microsoft.com/office/powerpoint/2010/main" val="2466287715"/>
                  </p:ext>
                </p:extLst>
              </p:nvPr>
            </p:nvGraphicFramePr>
            <p:xfrm>
              <a:off x="1373114" y="1111481"/>
              <a:ext cx="6397721" cy="3639008"/>
            </p:xfrm>
            <a:graphic>
              <a:graphicData uri="http://schemas.openxmlformats.org/drawingml/2006/table">
                <a:tbl>
                  <a:tblPr firstRow="1" firstCol="1" bandRow="1">
                    <a:tableStyleId>{10A1B5D5-9B99-4C35-A422-299274C87663}</a:tableStyleId>
                  </a:tblPr>
                  <a:tblGrid>
                    <a:gridCol w="1484216">
                      <a:extLst>
                        <a:ext uri="{9D8B030D-6E8A-4147-A177-3AD203B41FA5}">
                          <a16:colId xmlns:a16="http://schemas.microsoft.com/office/drawing/2014/main" val="20000"/>
                        </a:ext>
                      </a:extLst>
                    </a:gridCol>
                    <a:gridCol w="1232703">
                      <a:extLst>
                        <a:ext uri="{9D8B030D-6E8A-4147-A177-3AD203B41FA5}">
                          <a16:colId xmlns:a16="http://schemas.microsoft.com/office/drawing/2014/main" val="20001"/>
                        </a:ext>
                      </a:extLst>
                    </a:gridCol>
                    <a:gridCol w="1185880">
                      <a:extLst>
                        <a:ext uri="{9D8B030D-6E8A-4147-A177-3AD203B41FA5}">
                          <a16:colId xmlns:a16="http://schemas.microsoft.com/office/drawing/2014/main" val="20002"/>
                        </a:ext>
                      </a:extLst>
                    </a:gridCol>
                    <a:gridCol w="1288688">
                      <a:extLst>
                        <a:ext uri="{9D8B030D-6E8A-4147-A177-3AD203B41FA5}">
                          <a16:colId xmlns:a16="http://schemas.microsoft.com/office/drawing/2014/main" val="20003"/>
                        </a:ext>
                      </a:extLst>
                    </a:gridCol>
                    <a:gridCol w="1206234">
                      <a:extLst>
                        <a:ext uri="{9D8B030D-6E8A-4147-A177-3AD203B41FA5}">
                          <a16:colId xmlns:a16="http://schemas.microsoft.com/office/drawing/2014/main" val="20004"/>
                        </a:ext>
                      </a:extLst>
                    </a:gridCol>
                  </a:tblGrid>
                  <a:tr h="252614">
                    <a:tc gridSpan="5">
                      <a:txBody>
                        <a:bodyPr/>
                        <a:lstStyle/>
                        <a:p>
                          <a:pPr marL="0" lvl="0" indent="0" algn="l" rtl="0">
                            <a:spcBef>
                              <a:spcPts val="0"/>
                            </a:spcBef>
                            <a:spcAft>
                              <a:spcPts val="0"/>
                            </a:spcAft>
                            <a:buNone/>
                          </a:pPr>
                          <a:r>
                            <a:rPr lang="en-US" sz="1100" dirty="0"/>
                            <a:t>Table 5 Second Stage Equations: Pre- vs. Post-Implementation for RPA Adopters and Control Sample</a:t>
                          </a:r>
                          <a:endParaRPr sz="11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759994724"/>
                      </a:ext>
                    </a:extLst>
                  </a:tr>
                  <a:tr h="321281">
                    <a:tc>
                      <a:txBody>
                        <a:bodyPr/>
                        <a:lstStyle/>
                        <a:p>
                          <a:pPr marL="0" lvl="0" indent="0" algn="l" rtl="0">
                            <a:spcBef>
                              <a:spcPts val="0"/>
                            </a:spcBef>
                            <a:spcAft>
                              <a:spcPts val="0"/>
                            </a:spcAft>
                            <a:buNone/>
                          </a:pPr>
                          <a:endParaRPr sz="1100" dirty="0">
                            <a:latin typeface="+mn-lt"/>
                            <a:ea typeface="+mn-ea"/>
                          </a:endParaRPr>
                        </a:p>
                      </a:txBody>
                      <a:tcPr marL="42487" marR="42487" marT="42487" marB="42487"/>
                    </a:tc>
                    <a:tc>
                      <a:txBody>
                        <a:bodyPr/>
                        <a:lstStyle/>
                        <a:p>
                          <a:pPr marL="0" lvl="0" indent="0" algn="ctr" rtl="0">
                            <a:spcBef>
                              <a:spcPts val="0"/>
                            </a:spcBef>
                            <a:spcAft>
                              <a:spcPts val="0"/>
                            </a:spcAft>
                            <a:buNone/>
                          </a:pPr>
                          <a:r>
                            <a:rPr lang="en-US" sz="1100" dirty="0">
                              <a:solidFill>
                                <a:srgbClr val="011635"/>
                              </a:solidFill>
                              <a:sym typeface="Vidaloka"/>
                            </a:rPr>
                            <a:t>ABSDA</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RM</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ABEXP</a:t>
                          </a:r>
                          <a:endParaRPr sz="110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sym typeface="Vidaloka"/>
                            </a:rPr>
                            <a:t>ABPROD</a:t>
                          </a:r>
                          <a:endParaRPr sz="1100" dirty="0">
                            <a:solidFill>
                              <a:srgbClr val="011635"/>
                            </a:solidFill>
                            <a:latin typeface="+mn-lt"/>
                            <a:ea typeface="+mn-ea"/>
                            <a:cs typeface="+mn-cs"/>
                            <a:sym typeface="Vidaloka"/>
                          </a:endParaRPr>
                        </a:p>
                      </a:txBody>
                      <a:tcPr marL="42487" marR="42487" marT="42487" marB="42487" anchor="ctr"/>
                    </a:tc>
                    <a:extLst>
                      <a:ext uri="{0D108BD9-81ED-4DB2-BD59-A6C34878D82A}">
                        <a16:rowId xmlns:a16="http://schemas.microsoft.com/office/drawing/2014/main" val="10000"/>
                      </a:ext>
                    </a:extLst>
                  </a:tr>
                  <a:tr h="420254">
                    <a:tc>
                      <a:txBody>
                        <a:bodyPr/>
                        <a:lstStyle/>
                        <a:p>
                          <a:pPr marL="0" lvl="0" indent="0" algn="ctr" rtl="0">
                            <a:spcBef>
                              <a:spcPts val="0"/>
                            </a:spcBef>
                            <a:spcAft>
                              <a:spcPts val="0"/>
                            </a:spcAft>
                            <a:buNone/>
                          </a:pPr>
                          <a:r>
                            <a:rPr lang="en-US" sz="1100" b="0" dirty="0">
                              <a:solidFill>
                                <a:srgbClr val="011635"/>
                              </a:solidFill>
                              <a:sym typeface="Vidaloka"/>
                            </a:rPr>
                            <a:t>RM/ ABSDA</a:t>
                          </a:r>
                          <a:endParaRPr sz="11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-0.042*</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(-1.790)</a:t>
                          </a:r>
                          <a:endParaRPr lang="en-US"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-14.896***</a:t>
                          </a:r>
                        </a:p>
                        <a:p>
                          <a:pPr marL="0" lvl="0" indent="0" algn="ctr" rtl="0">
                            <a:spcBef>
                              <a:spcPts val="0"/>
                            </a:spcBef>
                            <a:spcAft>
                              <a:spcPts val="0"/>
                            </a:spcAft>
                            <a:buNone/>
                          </a:pPr>
                          <a:r>
                            <a:rPr lang="en-US" sz="1100" dirty="0">
                              <a:solidFill>
                                <a:schemeClr val="dk1"/>
                              </a:solidFill>
                              <a:sym typeface="Montserrat"/>
                            </a:rPr>
                            <a:t>(-2.327)</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-8.875***</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(-2.524)</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-6.525</a:t>
                          </a:r>
                        </a:p>
                        <a:p>
                          <a:pPr marL="0" lvl="0" indent="0" algn="ctr" rtl="0">
                            <a:spcBef>
                              <a:spcPts val="0"/>
                            </a:spcBef>
                            <a:spcAft>
                              <a:spcPts val="0"/>
                            </a:spcAft>
                            <a:buNone/>
                          </a:pPr>
                          <a:r>
                            <a:rPr lang="en-US" sz="1100" dirty="0">
                              <a:solidFill>
                                <a:schemeClr val="dk1"/>
                              </a:solidFill>
                              <a:sym typeface="Montserrat"/>
                            </a:rPr>
                            <a:t>(-1.555)</a:t>
                          </a:r>
                          <a:endParaRPr sz="1100"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521981451"/>
                      </a:ext>
                    </a:extLst>
                  </a:tr>
                  <a:tr h="420254">
                    <a:tc>
                      <a:txBody>
                        <a:bodyPr/>
                        <a:lstStyle/>
                        <a:p>
                          <a:pPr marL="0" lvl="0" indent="0" algn="ctr" rtl="0">
                            <a:spcBef>
                              <a:spcPts val="0"/>
                            </a:spcBef>
                            <a:spcAft>
                              <a:spcPts val="0"/>
                            </a:spcAft>
                            <a:buNone/>
                          </a:pPr>
                          <a:r>
                            <a:rPr lang="en-US" sz="1100" b="0" dirty="0">
                              <a:solidFill>
                                <a:srgbClr val="011635"/>
                              </a:solidFill>
                              <a:sym typeface="Vidaloka"/>
                            </a:rPr>
                            <a:t>POST</a:t>
                          </a:r>
                          <a:endParaRPr sz="11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-0.009*</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(-1.766)</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-0.113*</a:t>
                          </a:r>
                        </a:p>
                        <a:p>
                          <a:pPr marL="0" lvl="0" indent="0" algn="ctr" rtl="0">
                            <a:spcBef>
                              <a:spcPts val="0"/>
                            </a:spcBef>
                            <a:spcAft>
                              <a:spcPts val="0"/>
                            </a:spcAft>
                            <a:buNone/>
                          </a:pPr>
                          <a:r>
                            <a:rPr lang="en-US" sz="1100" dirty="0">
                              <a:solidFill>
                                <a:schemeClr val="dk1"/>
                              </a:solidFill>
                              <a:sym typeface="Montserrat"/>
                            </a:rPr>
                            <a:t>(-1.927)</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-0.065**</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(-2.004)</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-0.050</a:t>
                          </a:r>
                        </a:p>
                        <a:p>
                          <a:pPr marL="0" lvl="0" indent="0" algn="ctr" rtl="0">
                            <a:spcBef>
                              <a:spcPts val="0"/>
                            </a:spcBef>
                            <a:spcAft>
                              <a:spcPts val="0"/>
                            </a:spcAft>
                            <a:buNone/>
                          </a:pPr>
                          <a:r>
                            <a:rPr lang="en-US" sz="1100" dirty="0">
                              <a:solidFill>
                                <a:schemeClr val="dk1"/>
                              </a:solidFill>
                              <a:sym typeface="Montserrat"/>
                            </a:rPr>
                            <a:t>(-1.298)</a:t>
                          </a:r>
                          <a:endParaRPr sz="1100"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3406600909"/>
                      </a:ext>
                    </a:extLst>
                  </a:tr>
                  <a:tr h="420254">
                    <a:tc>
                      <a:txBody>
                        <a:bodyPr/>
                        <a:lstStyle/>
                        <a:p>
                          <a:pPr marL="0" lvl="0" indent="0" algn="ctr" rtl="0">
                            <a:spcBef>
                              <a:spcPts val="0"/>
                            </a:spcBef>
                            <a:spcAft>
                              <a:spcPts val="0"/>
                            </a:spcAft>
                            <a:buNone/>
                          </a:pPr>
                          <a:r>
                            <a:rPr lang="en-US" sz="1100" b="0" dirty="0">
                              <a:solidFill>
                                <a:srgbClr val="011635"/>
                              </a:solidFill>
                              <a:sym typeface="Vidaloka"/>
                            </a:rPr>
                            <a:t>RPA</a:t>
                          </a:r>
                          <a:endParaRPr sz="11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-0.006</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(-1.503)</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-0.093***</a:t>
                          </a:r>
                        </a:p>
                        <a:p>
                          <a:pPr marL="0" lvl="0" indent="0" algn="ctr" rtl="0">
                            <a:spcBef>
                              <a:spcPts val="0"/>
                            </a:spcBef>
                            <a:spcAft>
                              <a:spcPts val="0"/>
                            </a:spcAft>
                            <a:buNone/>
                          </a:pPr>
                          <a:r>
                            <a:rPr lang="en-US" sz="1100" dirty="0">
                              <a:solidFill>
                                <a:schemeClr val="dk1"/>
                              </a:solidFill>
                              <a:sym typeface="Montserrat"/>
                            </a:rPr>
                            <a:t>(-2.615)</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-0.050***</a:t>
                          </a:r>
                        </a:p>
                        <a:p>
                          <a:pPr marL="0" lvl="0" indent="0" algn="ctr" rtl="0">
                            <a:spcBef>
                              <a:spcPts val="0"/>
                            </a:spcBef>
                            <a:spcAft>
                              <a:spcPts val="0"/>
                            </a:spcAft>
                            <a:buClr>
                              <a:srgbClr val="000000"/>
                            </a:buClr>
                            <a:buSzPts val="1100"/>
                            <a:buFont typeface="Arial"/>
                            <a:buNone/>
                          </a:pPr>
                          <a:r>
                            <a:rPr lang="en-US" sz="1100" dirty="0">
                              <a:solidFill>
                                <a:schemeClr val="dk1"/>
                              </a:solidFill>
                              <a:sym typeface="Montserrat"/>
                            </a:rPr>
                            <a:t>(-2.604)</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sym typeface="Montserrat"/>
                            </a:rPr>
                            <a:t>-0.041*</a:t>
                          </a:r>
                        </a:p>
                        <a:p>
                          <a:pPr marL="0" lvl="0" indent="0" algn="ctr" rtl="0">
                            <a:spcBef>
                              <a:spcPts val="0"/>
                            </a:spcBef>
                            <a:spcAft>
                              <a:spcPts val="0"/>
                            </a:spcAft>
                            <a:buNone/>
                          </a:pPr>
                          <a:r>
                            <a:rPr lang="en-US" sz="1100" dirty="0">
                              <a:solidFill>
                                <a:schemeClr val="dk1"/>
                              </a:solidFill>
                              <a:sym typeface="Montserrat"/>
                            </a:rPr>
                            <a:t>(-1.802)</a:t>
                          </a:r>
                          <a:endParaRPr sz="1100"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3106609567"/>
                      </a:ext>
                    </a:extLst>
                  </a:tr>
                  <a:tr h="420254">
                    <a:tc>
                      <a:txBody>
                        <a:bodyPr/>
                        <a:lstStyle/>
                        <a:p>
                          <a:pPr marL="0" lvl="0" indent="0" algn="ctr" rtl="0">
                            <a:spcBef>
                              <a:spcPts val="0"/>
                            </a:spcBef>
                            <a:spcAft>
                              <a:spcPts val="0"/>
                            </a:spcAft>
                            <a:buNone/>
                          </a:pPr>
                          <a:r>
                            <a:rPr lang="en-US" sz="1100" b="1" dirty="0">
                              <a:solidFill>
                                <a:srgbClr val="011635"/>
                              </a:solidFill>
                              <a:sym typeface="Vidaloka"/>
                            </a:rPr>
                            <a:t>POST*RPA</a:t>
                          </a:r>
                          <a:endParaRPr sz="1100" b="1"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sym typeface="Montserrat"/>
                            </a:rPr>
                            <a:t>0.018***</a:t>
                          </a:r>
                        </a:p>
                        <a:p>
                          <a:pPr marL="0" lvl="0" indent="0" algn="ctr" rtl="0">
                            <a:spcBef>
                              <a:spcPts val="0"/>
                            </a:spcBef>
                            <a:spcAft>
                              <a:spcPts val="0"/>
                            </a:spcAft>
                            <a:buClr>
                              <a:srgbClr val="000000"/>
                            </a:buClr>
                            <a:buSzPts val="1100"/>
                            <a:buFont typeface="Arial"/>
                            <a:buNone/>
                          </a:pPr>
                          <a:r>
                            <a:rPr lang="en-US" sz="1100" b="1" dirty="0">
                              <a:solidFill>
                                <a:schemeClr val="dk1"/>
                              </a:solidFill>
                              <a:sym typeface="Montserrat"/>
                            </a:rPr>
                            <a:t>(3.159)</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b="1" dirty="0">
                              <a:solidFill>
                                <a:schemeClr val="dk1"/>
                              </a:solidFill>
                              <a:sym typeface="Montserrat"/>
                            </a:rPr>
                            <a:t>0.268**</a:t>
                          </a:r>
                        </a:p>
                        <a:p>
                          <a:pPr marL="0" lvl="0" indent="0" algn="ctr" rtl="0">
                            <a:spcBef>
                              <a:spcPts val="0"/>
                            </a:spcBef>
                            <a:spcAft>
                              <a:spcPts val="0"/>
                            </a:spcAft>
                            <a:buNone/>
                          </a:pPr>
                          <a:r>
                            <a:rPr lang="en-US" sz="1100" b="1" dirty="0">
                              <a:solidFill>
                                <a:schemeClr val="dk1"/>
                              </a:solidFill>
                              <a:sym typeface="Montserrat"/>
                            </a:rPr>
                            <a:t>(2.401)</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sym typeface="Montserrat"/>
                            </a:rPr>
                            <a:t>0.154**</a:t>
                          </a:r>
                        </a:p>
                        <a:p>
                          <a:pPr marL="0" lvl="0" indent="0" algn="ctr" rtl="0">
                            <a:spcBef>
                              <a:spcPts val="0"/>
                            </a:spcBef>
                            <a:spcAft>
                              <a:spcPts val="0"/>
                            </a:spcAft>
                            <a:buClr>
                              <a:srgbClr val="000000"/>
                            </a:buClr>
                            <a:buSzPts val="1100"/>
                            <a:buFont typeface="Arial"/>
                            <a:buNone/>
                          </a:pPr>
                          <a:r>
                            <a:rPr lang="en-US" sz="1100" b="1" dirty="0">
                              <a:solidFill>
                                <a:schemeClr val="dk1"/>
                              </a:solidFill>
                              <a:sym typeface="Montserrat"/>
                            </a:rPr>
                            <a:t>(2.529)</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None/>
                          </a:pPr>
                          <a:r>
                            <a:rPr lang="en-US" sz="1100" b="1" dirty="0">
                              <a:solidFill>
                                <a:schemeClr val="dk1"/>
                              </a:solidFill>
                              <a:sym typeface="Montserrat"/>
                            </a:rPr>
                            <a:t>0.120</a:t>
                          </a:r>
                        </a:p>
                        <a:p>
                          <a:pPr marL="0" lvl="0" indent="0" algn="ctr" rtl="0">
                            <a:spcBef>
                              <a:spcPts val="0"/>
                            </a:spcBef>
                            <a:spcAft>
                              <a:spcPts val="0"/>
                            </a:spcAft>
                            <a:buNone/>
                          </a:pPr>
                          <a:r>
                            <a:rPr lang="en-US" sz="1100" b="1" dirty="0">
                              <a:solidFill>
                                <a:schemeClr val="dk1"/>
                              </a:solidFill>
                              <a:sym typeface="Montserrat"/>
                            </a:rPr>
                            <a:t>(1.635)</a:t>
                          </a:r>
                          <a:endParaRPr sz="1100" b="1" dirty="0">
                            <a:solidFill>
                              <a:schemeClr val="dk1"/>
                            </a:solidFill>
                            <a:latin typeface="+mn-lt"/>
                            <a:ea typeface="+mn-ea"/>
                            <a:cs typeface="+mn-cs"/>
                            <a:sym typeface="Montserrat"/>
                          </a:endParaRPr>
                        </a:p>
                      </a:txBody>
                      <a:tcPr marL="42487" marR="42487" marT="42487" marB="42487" anchor="ctr"/>
                    </a:tc>
                    <a:extLst>
                      <a:ext uri="{0D108BD9-81ED-4DB2-BD59-A6C34878D82A}">
                        <a16:rowId xmlns:a16="http://schemas.microsoft.com/office/drawing/2014/main" val="369947576"/>
                      </a:ext>
                    </a:extLst>
                  </a:tr>
                  <a:tr h="321281">
                    <a:tc>
                      <a:txBody>
                        <a:bodyPr/>
                        <a:lstStyle/>
                        <a:p>
                          <a:pPr marL="0" lvl="0" indent="0" algn="ctr" rtl="0">
                            <a:spcBef>
                              <a:spcPts val="0"/>
                            </a:spcBef>
                            <a:spcAft>
                              <a:spcPts val="0"/>
                            </a:spcAft>
                            <a:buClr>
                              <a:schemeClr val="dk1"/>
                            </a:buClr>
                            <a:buSzPts val="1100"/>
                            <a:buFont typeface="Arial"/>
                            <a:buNone/>
                          </a:pPr>
                          <a:r>
                            <a:rPr lang="en-US" sz="1100" b="0" dirty="0">
                              <a:solidFill>
                                <a:srgbClr val="011635"/>
                              </a:solidFill>
                              <a:sym typeface="Vidaloka"/>
                            </a:rPr>
                            <a:t>Control Variables</a:t>
                          </a:r>
                          <a:endParaRPr sz="11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Included</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Included</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Included</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rPr>
                            <a:t>Included</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0002"/>
                      </a:ext>
                    </a:extLst>
                  </a:tr>
                  <a:tr h="321281">
                    <a:tc>
                      <a:txBody>
                        <a:bodyPr/>
                        <a:lstStyle/>
                        <a:p>
                          <a:pPr marL="0" lvl="0" indent="0" algn="ctr" rtl="0">
                            <a:spcBef>
                              <a:spcPts val="0"/>
                            </a:spcBef>
                            <a:spcAft>
                              <a:spcPts val="0"/>
                            </a:spcAft>
                            <a:buClr>
                              <a:schemeClr val="dk1"/>
                            </a:buClr>
                            <a:buSzPts val="1100"/>
                            <a:buFont typeface="Arial"/>
                            <a:buNone/>
                          </a:pPr>
                          <a:r>
                            <a:rPr lang="en-US" sz="1100" b="0" dirty="0">
                              <a:solidFill>
                                <a:srgbClr val="011635"/>
                              </a:solidFill>
                              <a:sym typeface="Vidaloka"/>
                            </a:rPr>
                            <a:t>N</a:t>
                          </a:r>
                          <a:endParaRPr sz="1100" b="0" dirty="0">
                            <a:solidFill>
                              <a:srgbClr val="011635"/>
                            </a:solidFill>
                            <a:latin typeface="+mn-lt"/>
                            <a:ea typeface="+mn-ea"/>
                            <a:cs typeface="+mn-cs"/>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1,032</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1,032</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1,032</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rPr>
                            <a:t>1,032</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3106777094"/>
                      </a:ext>
                    </a:extLst>
                  </a:tr>
                  <a:tr h="321281">
                    <a:tc>
                      <a:txBody>
                        <a:bodyPr/>
                        <a:lstStyle/>
                        <a:p>
                          <a:endParaRPr lang="zh-TW"/>
                        </a:p>
                      </a:txBody>
                      <a:tcPr marL="42487" marR="42487" marT="42487" marB="42487" anchor="ctr">
                        <a:blipFill>
                          <a:blip r:embed="rId3"/>
                          <a:stretch>
                            <a:fillRect l="-410" t="-900000" r="-331148" b="-145283"/>
                          </a:stretch>
                        </a:blipFill>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0.146</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0.417</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sym typeface="Montserrat"/>
                            </a:rPr>
                            <a:t>0.348</a:t>
                          </a:r>
                          <a:endParaRPr sz="1100"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rPr>
                            <a:t>0.431</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51522387"/>
                      </a:ext>
                    </a:extLst>
                  </a:tr>
                  <a:tr h="420254">
                    <a:tc>
                      <a:txBody>
                        <a:bodyPr/>
                        <a:lstStyle/>
                        <a:p>
                          <a:endParaRPr lang="zh-TW"/>
                        </a:p>
                      </a:txBody>
                      <a:tcPr marL="42487" marR="42487" marT="42487" marB="42487" anchor="ctr">
                        <a:blipFill>
                          <a:blip r:embed="rId3"/>
                          <a:stretch>
                            <a:fillRect l="-410" t="-768116" r="-331148" b="-11594"/>
                          </a:stretch>
                        </a:blipFill>
                      </a:tcP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0.155**</a:t>
                          </a:r>
                        </a:p>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(2.499)</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0.009*</a:t>
                          </a:r>
                        </a:p>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(1.833)</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0.089***</a:t>
                          </a:r>
                        </a:p>
                        <a:p>
                          <a:pPr marL="0" lvl="0" indent="0" algn="ctr" rtl="0">
                            <a:spcBef>
                              <a:spcPts val="0"/>
                            </a:spcBef>
                            <a:spcAft>
                              <a:spcPts val="0"/>
                            </a:spcAft>
                            <a:buClr>
                              <a:schemeClr val="dk1"/>
                            </a:buClr>
                            <a:buSzPts val="1100"/>
                            <a:buFont typeface="Arial"/>
                            <a:buNone/>
                          </a:pPr>
                          <a:r>
                            <a:rPr lang="en-US" sz="1100" b="1" dirty="0">
                              <a:solidFill>
                                <a:schemeClr val="dk1"/>
                              </a:solidFill>
                              <a:sym typeface="Montserrat"/>
                            </a:rPr>
                            <a:t>(2.786)</a:t>
                          </a:r>
                          <a:endParaRPr sz="1100" b="1" dirty="0">
                            <a:solidFill>
                              <a:schemeClr val="dk1"/>
                            </a:solidFill>
                            <a:latin typeface="+mn-lt"/>
                            <a:ea typeface="+mn-ea"/>
                            <a:cs typeface="+mn-cs"/>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rPr>
                            <a:t>0.070*</a:t>
                          </a:r>
                        </a:p>
                        <a:p>
                          <a:pPr marL="0" lvl="0" indent="0" algn="ctr" rtl="0">
                            <a:spcBef>
                              <a:spcPts val="0"/>
                            </a:spcBef>
                            <a:spcAft>
                              <a:spcPts val="0"/>
                            </a:spcAft>
                            <a:buClr>
                              <a:schemeClr val="dk1"/>
                            </a:buClr>
                            <a:buSzPts val="1100"/>
                            <a:buFont typeface="Arial"/>
                            <a:buNone/>
                          </a:pPr>
                          <a:r>
                            <a:rPr lang="en-US" sz="1100" b="1" dirty="0">
                              <a:solidFill>
                                <a:schemeClr val="dk1"/>
                              </a:solidFill>
                            </a:rPr>
                            <a:t>(1.752)</a:t>
                          </a:r>
                          <a:endParaRPr sz="1100" b="1"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62870970"/>
                      </a:ext>
                    </a:extLst>
                  </a:tr>
                </a:tbl>
              </a:graphicData>
            </a:graphic>
          </p:graphicFrame>
        </mc:Fallback>
      </mc:AlternateContent>
    </p:spTree>
    <p:extLst>
      <p:ext uri="{BB962C8B-B14F-4D97-AF65-F5344CB8AC3E}">
        <p14:creationId xmlns:p14="http://schemas.microsoft.com/office/powerpoint/2010/main" val="15480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US" dirty="0">
                <a:latin typeface="+mj-lt"/>
              </a:rPr>
              <a:t>Within Treatment Group</a:t>
            </a:r>
            <a:r>
              <a:rPr lang="zh-TW" altLang="en-US" dirty="0">
                <a:latin typeface="+mj-lt"/>
              </a:rPr>
              <a:t> </a:t>
            </a:r>
            <a:r>
              <a:rPr lang="en-US" altLang="zh-TW" dirty="0">
                <a:latin typeface="+mj-lt"/>
              </a:rPr>
              <a:t>Additional</a:t>
            </a:r>
            <a:r>
              <a:rPr lang="en-US" dirty="0">
                <a:latin typeface="+mj-lt"/>
              </a:rPr>
              <a:t> Analysis</a:t>
            </a:r>
            <a:br>
              <a:rPr lang="en-US" dirty="0">
                <a:latin typeface="+mj-lt"/>
              </a:rPr>
            </a:br>
            <a:endParaRPr dirty="0">
              <a:latin typeface="+mj-lt"/>
            </a:endParaRPr>
          </a:p>
        </p:txBody>
      </p:sp>
      <mc:AlternateContent xmlns:mc="http://schemas.openxmlformats.org/markup-compatibility/2006">
        <mc:Choice xmlns:a14="http://schemas.microsoft.com/office/drawing/2010/main" Requires="a14">
          <p:graphicFrame>
            <p:nvGraphicFramePr>
              <p:cNvPr id="1453" name="Google Shape;1453;p112"/>
              <p:cNvGraphicFramePr/>
              <p:nvPr>
                <p:extLst>
                  <p:ext uri="{D42A27DB-BD31-4B8C-83A1-F6EECF244321}">
                    <p14:modId xmlns:p14="http://schemas.microsoft.com/office/powerpoint/2010/main" val="547163500"/>
                  </p:ext>
                </p:extLst>
              </p:nvPr>
            </p:nvGraphicFramePr>
            <p:xfrm>
              <a:off x="1353795" y="1401320"/>
              <a:ext cx="6436359" cy="2813694"/>
            </p:xfrm>
            <a:graphic>
              <a:graphicData uri="http://schemas.openxmlformats.org/drawingml/2006/table">
                <a:tbl>
                  <a:tblPr firstRow="1" firstCol="1" bandRow="1">
                    <a:tableStyleId>{10A1B5D5-9B99-4C35-A422-299274C87663}</a:tableStyleId>
                  </a:tblPr>
                  <a:tblGrid>
                    <a:gridCol w="1493180">
                      <a:extLst>
                        <a:ext uri="{9D8B030D-6E8A-4147-A177-3AD203B41FA5}">
                          <a16:colId xmlns:a16="http://schemas.microsoft.com/office/drawing/2014/main" val="20000"/>
                        </a:ext>
                      </a:extLst>
                    </a:gridCol>
                    <a:gridCol w="1240147">
                      <a:extLst>
                        <a:ext uri="{9D8B030D-6E8A-4147-A177-3AD203B41FA5}">
                          <a16:colId xmlns:a16="http://schemas.microsoft.com/office/drawing/2014/main" val="20001"/>
                        </a:ext>
                      </a:extLst>
                    </a:gridCol>
                    <a:gridCol w="1193042">
                      <a:extLst>
                        <a:ext uri="{9D8B030D-6E8A-4147-A177-3AD203B41FA5}">
                          <a16:colId xmlns:a16="http://schemas.microsoft.com/office/drawing/2014/main" val="20002"/>
                        </a:ext>
                      </a:extLst>
                    </a:gridCol>
                    <a:gridCol w="1296471">
                      <a:extLst>
                        <a:ext uri="{9D8B030D-6E8A-4147-A177-3AD203B41FA5}">
                          <a16:colId xmlns:a16="http://schemas.microsoft.com/office/drawing/2014/main" val="20003"/>
                        </a:ext>
                      </a:extLst>
                    </a:gridCol>
                    <a:gridCol w="1213519">
                      <a:extLst>
                        <a:ext uri="{9D8B030D-6E8A-4147-A177-3AD203B41FA5}">
                          <a16:colId xmlns:a16="http://schemas.microsoft.com/office/drawing/2014/main" val="20004"/>
                        </a:ext>
                      </a:extLst>
                    </a:gridCol>
                  </a:tblGrid>
                  <a:tr h="244600">
                    <a:tc gridSpan="5">
                      <a:txBody>
                        <a:bodyPr/>
                        <a:lstStyle/>
                        <a:p>
                          <a:pPr marL="0" lvl="0" indent="0" algn="ctr" rtl="0">
                            <a:spcBef>
                              <a:spcPts val="0"/>
                            </a:spcBef>
                            <a:spcAft>
                              <a:spcPts val="0"/>
                            </a:spcAft>
                            <a:buNone/>
                          </a:pPr>
                          <a:r>
                            <a:rPr lang="en-US" sz="1200" dirty="0"/>
                            <a:t>Table 6 Second Stage Equations: Pre- vs. Post-Implementation for RPA Adopters Sample</a:t>
                          </a:r>
                          <a:endParaRPr sz="12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793594298"/>
                      </a:ext>
                    </a:extLst>
                  </a:tr>
                  <a:tr h="374066">
                    <a:tc>
                      <a:txBody>
                        <a:bodyPr/>
                        <a:lstStyle/>
                        <a:p>
                          <a:pPr marL="0" lvl="0" indent="0" algn="l" rtl="0">
                            <a:spcBef>
                              <a:spcPts val="0"/>
                            </a:spcBef>
                            <a:spcAft>
                              <a:spcPts val="0"/>
                            </a:spcAft>
                            <a:buNone/>
                          </a:pPr>
                          <a:endParaRPr sz="1200" dirty="0">
                            <a:latin typeface="+mn-lt"/>
                            <a:ea typeface="+mn-ea"/>
                          </a:endParaRPr>
                        </a:p>
                      </a:txBody>
                      <a:tcPr marL="42487" marR="42487" marT="42487" marB="42487"/>
                    </a:tc>
                    <a:tc>
                      <a:txBody>
                        <a:bodyPr/>
                        <a:lstStyle/>
                        <a:p>
                          <a:pPr marL="0" lvl="0" indent="0" algn="ctr" rtl="0">
                            <a:spcBef>
                              <a:spcPts val="0"/>
                            </a:spcBef>
                            <a:spcAft>
                              <a:spcPts val="0"/>
                            </a:spcAft>
                            <a:buNone/>
                          </a:pPr>
                          <a:r>
                            <a:rPr lang="en-US" sz="1200" dirty="0">
                              <a:solidFill>
                                <a:srgbClr val="011635"/>
                              </a:solidFill>
                              <a:latin typeface="+mn-lt"/>
                              <a:ea typeface="+mn-ea"/>
                              <a:cs typeface="Vidaloka"/>
                              <a:sym typeface="Vidaloka"/>
                            </a:rPr>
                            <a:t>DAQ</a:t>
                          </a:r>
                          <a:endParaRPr sz="12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latin typeface="+mn-lt"/>
                              <a:ea typeface="+mn-ea"/>
                              <a:cs typeface="Vidaloka"/>
                              <a:sym typeface="Vidaloka"/>
                            </a:rPr>
                            <a:t>RM</a:t>
                          </a:r>
                          <a:endParaRPr sz="12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latin typeface="+mn-lt"/>
                              <a:ea typeface="+mn-ea"/>
                              <a:cs typeface="Vidaloka"/>
                              <a:sym typeface="Vidaloka"/>
                            </a:rPr>
                            <a:t>ABEXP</a:t>
                          </a:r>
                          <a:endParaRPr sz="12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latin typeface="+mn-lt"/>
                              <a:ea typeface="+mn-ea"/>
                              <a:cs typeface="Vidaloka"/>
                              <a:sym typeface="Vidaloka"/>
                            </a:rPr>
                            <a:t>ABPROD</a:t>
                          </a:r>
                          <a:endParaRPr sz="1200" dirty="0">
                            <a:solidFill>
                              <a:srgbClr val="011635"/>
                            </a:solidFill>
                            <a:latin typeface="+mn-lt"/>
                            <a:ea typeface="+mn-ea"/>
                            <a:cs typeface="Vidaloka"/>
                            <a:sym typeface="Vidaloka"/>
                          </a:endParaRPr>
                        </a:p>
                      </a:txBody>
                      <a:tcPr marL="42487" marR="42487" marT="42487" marB="42487" anchor="ctr"/>
                    </a:tc>
                    <a:extLst>
                      <a:ext uri="{0D108BD9-81ED-4DB2-BD59-A6C34878D82A}">
                        <a16:rowId xmlns:a16="http://schemas.microsoft.com/office/drawing/2014/main" val="10000"/>
                      </a:ext>
                    </a:extLst>
                  </a:tr>
                  <a:tr h="524788">
                    <a:tc>
                      <a:txBody>
                        <a:bodyPr/>
                        <a:lstStyle/>
                        <a:p>
                          <a:pPr marL="0" lvl="0" indent="0" algn="ctr" rtl="0">
                            <a:spcBef>
                              <a:spcPts val="0"/>
                            </a:spcBef>
                            <a:spcAft>
                              <a:spcPts val="0"/>
                            </a:spcAft>
                            <a:buNone/>
                          </a:pPr>
                          <a:r>
                            <a:rPr lang="en-US" sz="1200" b="0" dirty="0">
                              <a:solidFill>
                                <a:srgbClr val="011635"/>
                              </a:solidFill>
                              <a:latin typeface="+mn-lt"/>
                              <a:ea typeface="+mn-ea"/>
                              <a:cs typeface="Vidaloka"/>
                              <a:sym typeface="Vidaloka"/>
                            </a:rPr>
                            <a:t>RM/ DAQ</a:t>
                          </a:r>
                          <a:endParaRPr sz="12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altLang="zh-TW" sz="1200" dirty="0">
                              <a:solidFill>
                                <a:schemeClr val="dk1"/>
                              </a:solidFill>
                              <a:latin typeface="+mn-lt"/>
                              <a:ea typeface="+mn-ea"/>
                              <a:cs typeface="Montserrat"/>
                              <a:sym typeface="Montserrat"/>
                            </a:rPr>
                            <a:t>-0.089</a:t>
                          </a:r>
                        </a:p>
                        <a:p>
                          <a:pPr marL="0" lvl="0" indent="0" algn="ctr" rtl="0">
                            <a:spcBef>
                              <a:spcPts val="0"/>
                            </a:spcBef>
                            <a:spcAft>
                              <a:spcPts val="0"/>
                            </a:spcAft>
                            <a:buClr>
                              <a:srgbClr val="000000"/>
                            </a:buClr>
                            <a:buSzPts val="1100"/>
                            <a:buFont typeface="Arial"/>
                            <a:buNone/>
                          </a:pPr>
                          <a:r>
                            <a:rPr lang="en-US" altLang="zh-TW" sz="1200" dirty="0">
                              <a:solidFill>
                                <a:schemeClr val="dk1"/>
                              </a:solidFill>
                              <a:latin typeface="+mn-lt"/>
                              <a:ea typeface="+mn-ea"/>
                              <a:cs typeface="Montserrat"/>
                              <a:sym typeface="Montserrat"/>
                            </a:rPr>
                            <a:t>(1.037)</a:t>
                          </a:r>
                        </a:p>
                      </a:txBody>
                      <a:tcPr marL="42487" marR="42487" marT="42487" marB="42487" anchor="ctr"/>
                    </a:tc>
                    <a:tc>
                      <a:txBody>
                        <a:bodyPr/>
                        <a:lstStyle/>
                        <a:p>
                          <a:pPr marL="0" lvl="0" indent="0" algn="ctr" rtl="0">
                            <a:spcBef>
                              <a:spcPts val="0"/>
                            </a:spcBef>
                            <a:spcAft>
                              <a:spcPts val="0"/>
                            </a:spcAft>
                            <a:buNone/>
                          </a:pPr>
                          <a:r>
                            <a:rPr lang="en-US" sz="1200" dirty="0">
                              <a:solidFill>
                                <a:schemeClr val="dk1"/>
                              </a:solidFill>
                              <a:latin typeface="+mn-lt"/>
                              <a:ea typeface="+mn-ea"/>
                              <a:cs typeface="Montserrat"/>
                              <a:sym typeface="Montserrat"/>
                            </a:rPr>
                            <a:t>-2.242***</a:t>
                          </a:r>
                        </a:p>
                        <a:p>
                          <a:pPr marL="0" lvl="0" indent="0" algn="ctr" rtl="0">
                            <a:spcBef>
                              <a:spcPts val="0"/>
                            </a:spcBef>
                            <a:spcAft>
                              <a:spcPts val="0"/>
                            </a:spcAft>
                            <a:buNone/>
                          </a:pPr>
                          <a:r>
                            <a:rPr lang="en-US" sz="1200" dirty="0">
                              <a:solidFill>
                                <a:schemeClr val="dk1"/>
                              </a:solidFill>
                              <a:latin typeface="+mn-lt"/>
                              <a:ea typeface="+mn-ea"/>
                              <a:cs typeface="Montserrat"/>
                              <a:sym typeface="Montserrat"/>
                            </a:rPr>
                            <a:t>(-3.246)</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dirty="0">
                              <a:solidFill>
                                <a:schemeClr val="dk1"/>
                              </a:solidFill>
                              <a:latin typeface="+mn-lt"/>
                              <a:ea typeface="+mn-ea"/>
                              <a:cs typeface="Montserrat"/>
                              <a:sym typeface="Montserrat"/>
                            </a:rPr>
                            <a:t>-1.312***</a:t>
                          </a:r>
                        </a:p>
                        <a:p>
                          <a:pPr marL="0" lvl="0" indent="0" algn="ctr" rtl="0">
                            <a:spcBef>
                              <a:spcPts val="0"/>
                            </a:spcBef>
                            <a:spcAft>
                              <a:spcPts val="0"/>
                            </a:spcAft>
                            <a:buClr>
                              <a:srgbClr val="000000"/>
                            </a:buClr>
                            <a:buSzPts val="1100"/>
                            <a:buFont typeface="Arial"/>
                            <a:buNone/>
                          </a:pPr>
                          <a:r>
                            <a:rPr lang="en-US" sz="1200" dirty="0">
                              <a:solidFill>
                                <a:schemeClr val="dk1"/>
                              </a:solidFill>
                              <a:latin typeface="+mn-lt"/>
                              <a:ea typeface="+mn-ea"/>
                              <a:cs typeface="Montserrat"/>
                              <a:sym typeface="Montserrat"/>
                            </a:rPr>
                            <a:t>(-4.818)</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200" dirty="0">
                              <a:solidFill>
                                <a:schemeClr val="dk1"/>
                              </a:solidFill>
                              <a:latin typeface="+mn-lt"/>
                              <a:ea typeface="+mn-ea"/>
                              <a:cs typeface="Montserrat"/>
                              <a:sym typeface="Montserrat"/>
                            </a:rPr>
                            <a:t>-0.946*</a:t>
                          </a:r>
                        </a:p>
                        <a:p>
                          <a:pPr marL="0" lvl="0" indent="0" algn="ctr" rtl="0">
                            <a:spcBef>
                              <a:spcPts val="0"/>
                            </a:spcBef>
                            <a:spcAft>
                              <a:spcPts val="0"/>
                            </a:spcAft>
                            <a:buNone/>
                          </a:pPr>
                          <a:r>
                            <a:rPr lang="en-US" sz="1200" dirty="0">
                              <a:solidFill>
                                <a:schemeClr val="dk1"/>
                              </a:solidFill>
                              <a:latin typeface="+mn-lt"/>
                              <a:ea typeface="+mn-ea"/>
                              <a:cs typeface="Montserrat"/>
                              <a:sym typeface="Montserrat"/>
                            </a:rPr>
                            <a:t>(-1.949)</a:t>
                          </a:r>
                          <a:endParaRPr sz="1200"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1079541405"/>
                      </a:ext>
                    </a:extLst>
                  </a:tr>
                  <a:tr h="524788">
                    <a:tc>
                      <a:txBody>
                        <a:bodyPr/>
                        <a:lstStyle/>
                        <a:p>
                          <a:pPr marL="0" lvl="0" indent="0" algn="ctr" rtl="0">
                            <a:spcBef>
                              <a:spcPts val="0"/>
                            </a:spcBef>
                            <a:spcAft>
                              <a:spcPts val="0"/>
                            </a:spcAft>
                            <a:buNone/>
                          </a:pPr>
                          <a:r>
                            <a:rPr lang="en-US" sz="1200" b="1" dirty="0">
                              <a:solidFill>
                                <a:srgbClr val="011635"/>
                              </a:solidFill>
                              <a:latin typeface="+mn-lt"/>
                              <a:ea typeface="+mn-ea"/>
                              <a:cs typeface="Vidaloka"/>
                              <a:sym typeface="Vidaloka"/>
                            </a:rPr>
                            <a:t>POST</a:t>
                          </a:r>
                          <a:endParaRPr sz="1200" b="1"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b="1" dirty="0">
                              <a:solidFill>
                                <a:schemeClr val="dk1"/>
                              </a:solidFill>
                              <a:latin typeface="+mn-lt"/>
                              <a:ea typeface="+mn-ea"/>
                              <a:cs typeface="Montserrat"/>
                              <a:sym typeface="Montserrat"/>
                            </a:rPr>
                            <a:t>0.049*</a:t>
                          </a:r>
                        </a:p>
                        <a:p>
                          <a:pPr marL="0" lvl="0" indent="0" algn="ctr" rtl="0">
                            <a:spcBef>
                              <a:spcPts val="0"/>
                            </a:spcBef>
                            <a:spcAft>
                              <a:spcPts val="0"/>
                            </a:spcAft>
                            <a:buClr>
                              <a:srgbClr val="000000"/>
                            </a:buClr>
                            <a:buSzPts val="1100"/>
                            <a:buFont typeface="Arial"/>
                            <a:buNone/>
                          </a:pPr>
                          <a:r>
                            <a:rPr lang="en-US" sz="1200" b="1" dirty="0">
                              <a:solidFill>
                                <a:schemeClr val="dk1"/>
                              </a:solidFill>
                              <a:latin typeface="+mn-lt"/>
                              <a:ea typeface="+mn-ea"/>
                              <a:cs typeface="Montserrat"/>
                              <a:sym typeface="Montserrat"/>
                            </a:rPr>
                            <a:t>(1.891)</a:t>
                          </a:r>
                          <a:endParaRPr sz="12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200" b="1" dirty="0">
                              <a:solidFill>
                                <a:schemeClr val="dk1"/>
                              </a:solidFill>
                              <a:latin typeface="+mn-lt"/>
                              <a:ea typeface="+mn-ea"/>
                              <a:cs typeface="Montserrat"/>
                              <a:sym typeface="Montserrat"/>
                            </a:rPr>
                            <a:t>0.147***</a:t>
                          </a:r>
                        </a:p>
                        <a:p>
                          <a:pPr marL="0" lvl="0" indent="0" algn="ctr" rtl="0">
                            <a:spcBef>
                              <a:spcPts val="0"/>
                            </a:spcBef>
                            <a:spcAft>
                              <a:spcPts val="0"/>
                            </a:spcAft>
                            <a:buNone/>
                          </a:pPr>
                          <a:r>
                            <a:rPr lang="en-US" sz="1200" b="1" dirty="0">
                              <a:solidFill>
                                <a:schemeClr val="dk1"/>
                              </a:solidFill>
                              <a:latin typeface="+mn-lt"/>
                              <a:ea typeface="+mn-ea"/>
                              <a:cs typeface="Montserrat"/>
                              <a:sym typeface="Montserrat"/>
                            </a:rPr>
                            <a:t>(3.965)</a:t>
                          </a:r>
                          <a:endParaRPr sz="12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b="1" dirty="0">
                              <a:solidFill>
                                <a:schemeClr val="dk1"/>
                              </a:solidFill>
                              <a:latin typeface="+mn-lt"/>
                              <a:ea typeface="+mn-ea"/>
                              <a:cs typeface="Montserrat"/>
                              <a:sym typeface="Montserrat"/>
                            </a:rPr>
                            <a:t>0.080***</a:t>
                          </a:r>
                        </a:p>
                        <a:p>
                          <a:pPr marL="0" lvl="0" indent="0" algn="ctr" rtl="0">
                            <a:spcBef>
                              <a:spcPts val="0"/>
                            </a:spcBef>
                            <a:spcAft>
                              <a:spcPts val="0"/>
                            </a:spcAft>
                            <a:buClr>
                              <a:srgbClr val="000000"/>
                            </a:buClr>
                            <a:buSzPts val="1100"/>
                            <a:buFont typeface="Arial"/>
                            <a:buNone/>
                          </a:pPr>
                          <a:r>
                            <a:rPr lang="en-US" sz="1200" b="1" dirty="0">
                              <a:solidFill>
                                <a:schemeClr val="dk1"/>
                              </a:solidFill>
                              <a:latin typeface="+mn-lt"/>
                              <a:ea typeface="+mn-ea"/>
                              <a:cs typeface="Montserrat"/>
                              <a:sym typeface="Montserrat"/>
                            </a:rPr>
                            <a:t>(5.389)</a:t>
                          </a:r>
                          <a:endParaRPr sz="12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200" b="1" dirty="0">
                              <a:solidFill>
                                <a:schemeClr val="dk1"/>
                              </a:solidFill>
                              <a:latin typeface="+mn-lt"/>
                              <a:ea typeface="+mn-ea"/>
                              <a:cs typeface="Montserrat"/>
                              <a:sym typeface="Montserrat"/>
                            </a:rPr>
                            <a:t>0.068***</a:t>
                          </a:r>
                        </a:p>
                        <a:p>
                          <a:pPr marL="0" lvl="0" indent="0" algn="ctr" rtl="0">
                            <a:spcBef>
                              <a:spcPts val="0"/>
                            </a:spcBef>
                            <a:spcAft>
                              <a:spcPts val="0"/>
                            </a:spcAft>
                            <a:buNone/>
                          </a:pPr>
                          <a:r>
                            <a:rPr lang="en-US" sz="1200" b="1" dirty="0">
                              <a:solidFill>
                                <a:schemeClr val="dk1"/>
                              </a:solidFill>
                              <a:latin typeface="+mn-lt"/>
                              <a:ea typeface="+mn-ea"/>
                              <a:cs typeface="Montserrat"/>
                              <a:sym typeface="Montserrat"/>
                            </a:rPr>
                            <a:t>(2.636)</a:t>
                          </a:r>
                          <a:endParaRPr sz="1200" b="1"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10001"/>
                      </a:ext>
                    </a:extLst>
                  </a:tr>
                  <a:tr h="374066">
                    <a:tc>
                      <a:txBody>
                        <a:bodyPr/>
                        <a:lstStyle/>
                        <a:p>
                          <a:pPr marL="0" lvl="0" indent="0" algn="ctr" rtl="0">
                            <a:spcBef>
                              <a:spcPts val="0"/>
                            </a:spcBef>
                            <a:spcAft>
                              <a:spcPts val="0"/>
                            </a:spcAft>
                            <a:buClr>
                              <a:schemeClr val="dk1"/>
                            </a:buClr>
                            <a:buSzPts val="1100"/>
                            <a:buFont typeface="Arial"/>
                            <a:buNone/>
                          </a:pPr>
                          <a:r>
                            <a:rPr lang="en-US" sz="1200" b="0" dirty="0">
                              <a:solidFill>
                                <a:srgbClr val="011635"/>
                              </a:solidFill>
                              <a:latin typeface="+mn-lt"/>
                              <a:ea typeface="+mn-ea"/>
                              <a:cs typeface="Vidaloka"/>
                              <a:sym typeface="Vidaloka"/>
                            </a:rPr>
                            <a:t>Control Variables</a:t>
                          </a:r>
                          <a:endParaRPr sz="12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Included</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Included</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Included</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rPr>
                            <a:t>Included</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0002"/>
                      </a:ext>
                    </a:extLst>
                  </a:tr>
                  <a:tr h="374066">
                    <a:tc>
                      <a:txBody>
                        <a:bodyPr/>
                        <a:lstStyle/>
                        <a:p>
                          <a:pPr marL="0" lvl="0" indent="0" algn="ctr" rtl="0">
                            <a:spcBef>
                              <a:spcPts val="0"/>
                            </a:spcBef>
                            <a:spcAft>
                              <a:spcPts val="0"/>
                            </a:spcAft>
                            <a:buClr>
                              <a:schemeClr val="dk1"/>
                            </a:buClr>
                            <a:buSzPts val="1100"/>
                            <a:buFont typeface="Arial"/>
                            <a:buNone/>
                          </a:pPr>
                          <a:r>
                            <a:rPr lang="en-US" sz="1200" b="0" dirty="0">
                              <a:solidFill>
                                <a:srgbClr val="011635"/>
                              </a:solidFill>
                              <a:latin typeface="+mn-lt"/>
                              <a:ea typeface="+mn-ea"/>
                              <a:cs typeface="Vidaloka"/>
                              <a:sym typeface="Vidaloka"/>
                            </a:rPr>
                            <a:t>N</a:t>
                          </a:r>
                          <a:endParaRPr sz="12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492</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492</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492</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rPr>
                            <a:t>492</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51522387"/>
                      </a:ext>
                    </a:extLst>
                  </a:tr>
                  <a:tr h="374066">
                    <a:tc>
                      <a:txBody>
                        <a:bodyPr/>
                        <a:lstStyle/>
                        <a:p>
                          <a:pPr marL="0" lvl="0" indent="0" algn="ctr" rtl="0">
                            <a:spcBef>
                              <a:spcPts val="0"/>
                            </a:spcBef>
                            <a:spcAft>
                              <a:spcPts val="0"/>
                            </a:spcAft>
                            <a:buClr>
                              <a:schemeClr val="dk1"/>
                            </a:buClr>
                            <a:buSzPts val="1100"/>
                            <a:buFont typeface="Arial"/>
                            <a:buNone/>
                          </a:pPr>
                          <a:r>
                            <a:rPr lang="en-US" altLang="zh-TW" sz="1200" b="0" i="0" u="none" strike="noStrike" cap="none" dirty="0">
                              <a:solidFill>
                                <a:srgbClr val="011635"/>
                              </a:solidFill>
                              <a:latin typeface="+mn-lt"/>
                              <a:ea typeface="+mn-ea"/>
                              <a:cs typeface="Vidaloka"/>
                              <a:sym typeface="Vidaloka"/>
                            </a:rPr>
                            <a:t>Adjusted </a:t>
                          </a:r>
                          <a14:m>
                            <m:oMath xmlns:m="http://schemas.openxmlformats.org/officeDocument/2006/math">
                              <m:sSup>
                                <m:sSupPr>
                                  <m:ctrlPr>
                                    <a:rPr lang="en-US" altLang="zh-TW" sz="1200" i="1" smtClean="0">
                                      <a:solidFill>
                                        <a:srgbClr val="011635"/>
                                      </a:solidFill>
                                      <a:latin typeface="Cambria Math" panose="02040503050406030204" pitchFamily="18" charset="0"/>
                                      <a:ea typeface="+mn-ea"/>
                                      <a:sym typeface="Vidaloka"/>
                                    </a:rPr>
                                  </m:ctrlPr>
                                </m:sSupPr>
                                <m:e>
                                  <m:r>
                                    <a:rPr lang="en-US" altLang="zh-TW" sz="1200" b="0" i="1" smtClean="0">
                                      <a:solidFill>
                                        <a:srgbClr val="011635"/>
                                      </a:solidFill>
                                      <a:latin typeface="Cambria Math" panose="02040503050406030204" pitchFamily="18" charset="0"/>
                                      <a:ea typeface="+mn-ea"/>
                                      <a:sym typeface="Vidaloka"/>
                                    </a:rPr>
                                    <m:t>𝑅</m:t>
                                  </m:r>
                                </m:e>
                                <m:sup>
                                  <m:r>
                                    <a:rPr lang="en-US" altLang="zh-TW" sz="1200" b="0" i="1" smtClean="0">
                                      <a:solidFill>
                                        <a:srgbClr val="011635"/>
                                      </a:solidFill>
                                      <a:latin typeface="Cambria Math" panose="02040503050406030204" pitchFamily="18" charset="0"/>
                                      <a:ea typeface="+mn-ea"/>
                                      <a:sym typeface="Vidaloka"/>
                                    </a:rPr>
                                    <m:t>2</m:t>
                                  </m:r>
                                </m:sup>
                              </m:sSup>
                            </m:oMath>
                          </a14:m>
                          <a:endParaRPr sz="12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0.086</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0.465</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0.484</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rPr>
                            <a:t>0.419</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62870970"/>
                      </a:ext>
                    </a:extLst>
                  </a:tr>
                </a:tbl>
              </a:graphicData>
            </a:graphic>
          </p:graphicFrame>
        </mc:Choice>
        <mc:Fallback>
          <p:graphicFrame>
            <p:nvGraphicFramePr>
              <p:cNvPr id="1453" name="Google Shape;1453;p112"/>
              <p:cNvGraphicFramePr/>
              <p:nvPr>
                <p:extLst>
                  <p:ext uri="{D42A27DB-BD31-4B8C-83A1-F6EECF244321}">
                    <p14:modId xmlns:p14="http://schemas.microsoft.com/office/powerpoint/2010/main" val="547163500"/>
                  </p:ext>
                </p:extLst>
              </p:nvPr>
            </p:nvGraphicFramePr>
            <p:xfrm>
              <a:off x="1353795" y="1401320"/>
              <a:ext cx="6436359" cy="2813694"/>
            </p:xfrm>
            <a:graphic>
              <a:graphicData uri="http://schemas.openxmlformats.org/drawingml/2006/table">
                <a:tbl>
                  <a:tblPr firstRow="1" firstCol="1" bandRow="1">
                    <a:tableStyleId>{10A1B5D5-9B99-4C35-A422-299274C87663}</a:tableStyleId>
                  </a:tblPr>
                  <a:tblGrid>
                    <a:gridCol w="1493180">
                      <a:extLst>
                        <a:ext uri="{9D8B030D-6E8A-4147-A177-3AD203B41FA5}">
                          <a16:colId xmlns:a16="http://schemas.microsoft.com/office/drawing/2014/main" val="20000"/>
                        </a:ext>
                      </a:extLst>
                    </a:gridCol>
                    <a:gridCol w="1240147">
                      <a:extLst>
                        <a:ext uri="{9D8B030D-6E8A-4147-A177-3AD203B41FA5}">
                          <a16:colId xmlns:a16="http://schemas.microsoft.com/office/drawing/2014/main" val="20001"/>
                        </a:ext>
                      </a:extLst>
                    </a:gridCol>
                    <a:gridCol w="1193042">
                      <a:extLst>
                        <a:ext uri="{9D8B030D-6E8A-4147-A177-3AD203B41FA5}">
                          <a16:colId xmlns:a16="http://schemas.microsoft.com/office/drawing/2014/main" val="20002"/>
                        </a:ext>
                      </a:extLst>
                    </a:gridCol>
                    <a:gridCol w="1296471">
                      <a:extLst>
                        <a:ext uri="{9D8B030D-6E8A-4147-A177-3AD203B41FA5}">
                          <a16:colId xmlns:a16="http://schemas.microsoft.com/office/drawing/2014/main" val="20003"/>
                        </a:ext>
                      </a:extLst>
                    </a:gridCol>
                    <a:gridCol w="1213519">
                      <a:extLst>
                        <a:ext uri="{9D8B030D-6E8A-4147-A177-3AD203B41FA5}">
                          <a16:colId xmlns:a16="http://schemas.microsoft.com/office/drawing/2014/main" val="20004"/>
                        </a:ext>
                      </a:extLst>
                    </a:gridCol>
                  </a:tblGrid>
                  <a:tr h="267854">
                    <a:tc gridSpan="5">
                      <a:txBody>
                        <a:bodyPr/>
                        <a:lstStyle/>
                        <a:p>
                          <a:pPr marL="0" lvl="0" indent="0" algn="ctr" rtl="0">
                            <a:spcBef>
                              <a:spcPts val="0"/>
                            </a:spcBef>
                            <a:spcAft>
                              <a:spcPts val="0"/>
                            </a:spcAft>
                            <a:buNone/>
                          </a:pPr>
                          <a:r>
                            <a:rPr lang="en-US" sz="1200" dirty="0"/>
                            <a:t>Table 6 Second Stage Equations: Pre- vs. Post-Implementation for RPA Adopters Sample</a:t>
                          </a:r>
                          <a:endParaRPr sz="12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mn-cs"/>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793594298"/>
                      </a:ext>
                    </a:extLst>
                  </a:tr>
                  <a:tr h="374066">
                    <a:tc>
                      <a:txBody>
                        <a:bodyPr/>
                        <a:lstStyle/>
                        <a:p>
                          <a:pPr marL="0" lvl="0" indent="0" algn="l" rtl="0">
                            <a:spcBef>
                              <a:spcPts val="0"/>
                            </a:spcBef>
                            <a:spcAft>
                              <a:spcPts val="0"/>
                            </a:spcAft>
                            <a:buNone/>
                          </a:pPr>
                          <a:endParaRPr sz="1200" dirty="0">
                            <a:latin typeface="+mn-lt"/>
                            <a:ea typeface="+mn-ea"/>
                          </a:endParaRPr>
                        </a:p>
                      </a:txBody>
                      <a:tcPr marL="42487" marR="42487" marT="42487" marB="42487"/>
                    </a:tc>
                    <a:tc>
                      <a:txBody>
                        <a:bodyPr/>
                        <a:lstStyle/>
                        <a:p>
                          <a:pPr marL="0" lvl="0" indent="0" algn="ctr" rtl="0">
                            <a:spcBef>
                              <a:spcPts val="0"/>
                            </a:spcBef>
                            <a:spcAft>
                              <a:spcPts val="0"/>
                            </a:spcAft>
                            <a:buNone/>
                          </a:pPr>
                          <a:r>
                            <a:rPr lang="en-US" sz="1200" dirty="0">
                              <a:solidFill>
                                <a:srgbClr val="011635"/>
                              </a:solidFill>
                              <a:latin typeface="+mn-lt"/>
                              <a:ea typeface="+mn-ea"/>
                              <a:cs typeface="Vidaloka"/>
                              <a:sym typeface="Vidaloka"/>
                            </a:rPr>
                            <a:t>DAQ</a:t>
                          </a:r>
                          <a:endParaRPr sz="12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latin typeface="+mn-lt"/>
                              <a:ea typeface="+mn-ea"/>
                              <a:cs typeface="Vidaloka"/>
                              <a:sym typeface="Vidaloka"/>
                            </a:rPr>
                            <a:t>RM</a:t>
                          </a:r>
                          <a:endParaRPr sz="12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latin typeface="+mn-lt"/>
                              <a:ea typeface="+mn-ea"/>
                              <a:cs typeface="Vidaloka"/>
                              <a:sym typeface="Vidaloka"/>
                            </a:rPr>
                            <a:t>ABEXP</a:t>
                          </a:r>
                          <a:endParaRPr sz="12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200" dirty="0">
                              <a:solidFill>
                                <a:srgbClr val="011635"/>
                              </a:solidFill>
                              <a:latin typeface="+mn-lt"/>
                              <a:ea typeface="+mn-ea"/>
                              <a:cs typeface="Vidaloka"/>
                              <a:sym typeface="Vidaloka"/>
                            </a:rPr>
                            <a:t>ABPROD</a:t>
                          </a:r>
                          <a:endParaRPr sz="1200" dirty="0">
                            <a:solidFill>
                              <a:srgbClr val="011635"/>
                            </a:solidFill>
                            <a:latin typeface="+mn-lt"/>
                            <a:ea typeface="+mn-ea"/>
                            <a:cs typeface="Vidaloka"/>
                            <a:sym typeface="Vidaloka"/>
                          </a:endParaRPr>
                        </a:p>
                      </a:txBody>
                      <a:tcPr marL="42487" marR="42487" marT="42487" marB="42487" anchor="ctr"/>
                    </a:tc>
                    <a:extLst>
                      <a:ext uri="{0D108BD9-81ED-4DB2-BD59-A6C34878D82A}">
                        <a16:rowId xmlns:a16="http://schemas.microsoft.com/office/drawing/2014/main" val="10000"/>
                      </a:ext>
                    </a:extLst>
                  </a:tr>
                  <a:tr h="524788">
                    <a:tc>
                      <a:txBody>
                        <a:bodyPr/>
                        <a:lstStyle/>
                        <a:p>
                          <a:pPr marL="0" lvl="0" indent="0" algn="ctr" rtl="0">
                            <a:spcBef>
                              <a:spcPts val="0"/>
                            </a:spcBef>
                            <a:spcAft>
                              <a:spcPts val="0"/>
                            </a:spcAft>
                            <a:buNone/>
                          </a:pPr>
                          <a:r>
                            <a:rPr lang="en-US" sz="1200" b="0" dirty="0">
                              <a:solidFill>
                                <a:srgbClr val="011635"/>
                              </a:solidFill>
                              <a:latin typeface="+mn-lt"/>
                              <a:ea typeface="+mn-ea"/>
                              <a:cs typeface="Vidaloka"/>
                              <a:sym typeface="Vidaloka"/>
                            </a:rPr>
                            <a:t>RM/ DAQ</a:t>
                          </a:r>
                          <a:endParaRPr sz="12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altLang="zh-TW" sz="1200" dirty="0">
                              <a:solidFill>
                                <a:schemeClr val="dk1"/>
                              </a:solidFill>
                              <a:latin typeface="+mn-lt"/>
                              <a:ea typeface="+mn-ea"/>
                              <a:cs typeface="Montserrat"/>
                              <a:sym typeface="Montserrat"/>
                            </a:rPr>
                            <a:t>-0.089</a:t>
                          </a:r>
                        </a:p>
                        <a:p>
                          <a:pPr marL="0" lvl="0" indent="0" algn="ctr" rtl="0">
                            <a:spcBef>
                              <a:spcPts val="0"/>
                            </a:spcBef>
                            <a:spcAft>
                              <a:spcPts val="0"/>
                            </a:spcAft>
                            <a:buClr>
                              <a:srgbClr val="000000"/>
                            </a:buClr>
                            <a:buSzPts val="1100"/>
                            <a:buFont typeface="Arial"/>
                            <a:buNone/>
                          </a:pPr>
                          <a:r>
                            <a:rPr lang="en-US" altLang="zh-TW" sz="1200" dirty="0">
                              <a:solidFill>
                                <a:schemeClr val="dk1"/>
                              </a:solidFill>
                              <a:latin typeface="+mn-lt"/>
                              <a:ea typeface="+mn-ea"/>
                              <a:cs typeface="Montserrat"/>
                              <a:sym typeface="Montserrat"/>
                            </a:rPr>
                            <a:t>(1.037)</a:t>
                          </a:r>
                        </a:p>
                      </a:txBody>
                      <a:tcPr marL="42487" marR="42487" marT="42487" marB="42487" anchor="ctr"/>
                    </a:tc>
                    <a:tc>
                      <a:txBody>
                        <a:bodyPr/>
                        <a:lstStyle/>
                        <a:p>
                          <a:pPr marL="0" lvl="0" indent="0" algn="ctr" rtl="0">
                            <a:spcBef>
                              <a:spcPts val="0"/>
                            </a:spcBef>
                            <a:spcAft>
                              <a:spcPts val="0"/>
                            </a:spcAft>
                            <a:buNone/>
                          </a:pPr>
                          <a:r>
                            <a:rPr lang="en-US" sz="1200" dirty="0">
                              <a:solidFill>
                                <a:schemeClr val="dk1"/>
                              </a:solidFill>
                              <a:latin typeface="+mn-lt"/>
                              <a:ea typeface="+mn-ea"/>
                              <a:cs typeface="Montserrat"/>
                              <a:sym typeface="Montserrat"/>
                            </a:rPr>
                            <a:t>-2.242***</a:t>
                          </a:r>
                        </a:p>
                        <a:p>
                          <a:pPr marL="0" lvl="0" indent="0" algn="ctr" rtl="0">
                            <a:spcBef>
                              <a:spcPts val="0"/>
                            </a:spcBef>
                            <a:spcAft>
                              <a:spcPts val="0"/>
                            </a:spcAft>
                            <a:buNone/>
                          </a:pPr>
                          <a:r>
                            <a:rPr lang="en-US" sz="1200" dirty="0">
                              <a:solidFill>
                                <a:schemeClr val="dk1"/>
                              </a:solidFill>
                              <a:latin typeface="+mn-lt"/>
                              <a:ea typeface="+mn-ea"/>
                              <a:cs typeface="Montserrat"/>
                              <a:sym typeface="Montserrat"/>
                            </a:rPr>
                            <a:t>(-3.246)</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dirty="0">
                              <a:solidFill>
                                <a:schemeClr val="dk1"/>
                              </a:solidFill>
                              <a:latin typeface="+mn-lt"/>
                              <a:ea typeface="+mn-ea"/>
                              <a:cs typeface="Montserrat"/>
                              <a:sym typeface="Montserrat"/>
                            </a:rPr>
                            <a:t>-1.312***</a:t>
                          </a:r>
                        </a:p>
                        <a:p>
                          <a:pPr marL="0" lvl="0" indent="0" algn="ctr" rtl="0">
                            <a:spcBef>
                              <a:spcPts val="0"/>
                            </a:spcBef>
                            <a:spcAft>
                              <a:spcPts val="0"/>
                            </a:spcAft>
                            <a:buClr>
                              <a:srgbClr val="000000"/>
                            </a:buClr>
                            <a:buSzPts val="1100"/>
                            <a:buFont typeface="Arial"/>
                            <a:buNone/>
                          </a:pPr>
                          <a:r>
                            <a:rPr lang="en-US" sz="1200" dirty="0">
                              <a:solidFill>
                                <a:schemeClr val="dk1"/>
                              </a:solidFill>
                              <a:latin typeface="+mn-lt"/>
                              <a:ea typeface="+mn-ea"/>
                              <a:cs typeface="Montserrat"/>
                              <a:sym typeface="Montserrat"/>
                            </a:rPr>
                            <a:t>(-4.818)</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200" dirty="0">
                              <a:solidFill>
                                <a:schemeClr val="dk1"/>
                              </a:solidFill>
                              <a:latin typeface="+mn-lt"/>
                              <a:ea typeface="+mn-ea"/>
                              <a:cs typeface="Montserrat"/>
                              <a:sym typeface="Montserrat"/>
                            </a:rPr>
                            <a:t>-0.946*</a:t>
                          </a:r>
                        </a:p>
                        <a:p>
                          <a:pPr marL="0" lvl="0" indent="0" algn="ctr" rtl="0">
                            <a:spcBef>
                              <a:spcPts val="0"/>
                            </a:spcBef>
                            <a:spcAft>
                              <a:spcPts val="0"/>
                            </a:spcAft>
                            <a:buNone/>
                          </a:pPr>
                          <a:r>
                            <a:rPr lang="en-US" sz="1200" dirty="0">
                              <a:solidFill>
                                <a:schemeClr val="dk1"/>
                              </a:solidFill>
                              <a:latin typeface="+mn-lt"/>
                              <a:ea typeface="+mn-ea"/>
                              <a:cs typeface="Montserrat"/>
                              <a:sym typeface="Montserrat"/>
                            </a:rPr>
                            <a:t>(-1.949)</a:t>
                          </a:r>
                          <a:endParaRPr sz="1200"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1079541405"/>
                      </a:ext>
                    </a:extLst>
                  </a:tr>
                  <a:tr h="524788">
                    <a:tc>
                      <a:txBody>
                        <a:bodyPr/>
                        <a:lstStyle/>
                        <a:p>
                          <a:pPr marL="0" lvl="0" indent="0" algn="ctr" rtl="0">
                            <a:spcBef>
                              <a:spcPts val="0"/>
                            </a:spcBef>
                            <a:spcAft>
                              <a:spcPts val="0"/>
                            </a:spcAft>
                            <a:buNone/>
                          </a:pPr>
                          <a:r>
                            <a:rPr lang="en-US" sz="1200" b="1" dirty="0">
                              <a:solidFill>
                                <a:srgbClr val="011635"/>
                              </a:solidFill>
                              <a:latin typeface="+mn-lt"/>
                              <a:ea typeface="+mn-ea"/>
                              <a:cs typeface="Vidaloka"/>
                              <a:sym typeface="Vidaloka"/>
                            </a:rPr>
                            <a:t>POST</a:t>
                          </a:r>
                          <a:endParaRPr sz="1200" b="1"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b="1" dirty="0">
                              <a:solidFill>
                                <a:schemeClr val="dk1"/>
                              </a:solidFill>
                              <a:latin typeface="+mn-lt"/>
                              <a:ea typeface="+mn-ea"/>
                              <a:cs typeface="Montserrat"/>
                              <a:sym typeface="Montserrat"/>
                            </a:rPr>
                            <a:t>0.049*</a:t>
                          </a:r>
                        </a:p>
                        <a:p>
                          <a:pPr marL="0" lvl="0" indent="0" algn="ctr" rtl="0">
                            <a:spcBef>
                              <a:spcPts val="0"/>
                            </a:spcBef>
                            <a:spcAft>
                              <a:spcPts val="0"/>
                            </a:spcAft>
                            <a:buClr>
                              <a:srgbClr val="000000"/>
                            </a:buClr>
                            <a:buSzPts val="1100"/>
                            <a:buFont typeface="Arial"/>
                            <a:buNone/>
                          </a:pPr>
                          <a:r>
                            <a:rPr lang="en-US" sz="1200" b="1" dirty="0">
                              <a:solidFill>
                                <a:schemeClr val="dk1"/>
                              </a:solidFill>
                              <a:latin typeface="+mn-lt"/>
                              <a:ea typeface="+mn-ea"/>
                              <a:cs typeface="Montserrat"/>
                              <a:sym typeface="Montserrat"/>
                            </a:rPr>
                            <a:t>(1.891)</a:t>
                          </a:r>
                          <a:endParaRPr sz="12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200" b="1" dirty="0">
                              <a:solidFill>
                                <a:schemeClr val="dk1"/>
                              </a:solidFill>
                              <a:latin typeface="+mn-lt"/>
                              <a:ea typeface="+mn-ea"/>
                              <a:cs typeface="Montserrat"/>
                              <a:sym typeface="Montserrat"/>
                            </a:rPr>
                            <a:t>0.147***</a:t>
                          </a:r>
                        </a:p>
                        <a:p>
                          <a:pPr marL="0" lvl="0" indent="0" algn="ctr" rtl="0">
                            <a:spcBef>
                              <a:spcPts val="0"/>
                            </a:spcBef>
                            <a:spcAft>
                              <a:spcPts val="0"/>
                            </a:spcAft>
                            <a:buNone/>
                          </a:pPr>
                          <a:r>
                            <a:rPr lang="en-US" sz="1200" b="1" dirty="0">
                              <a:solidFill>
                                <a:schemeClr val="dk1"/>
                              </a:solidFill>
                              <a:latin typeface="+mn-lt"/>
                              <a:ea typeface="+mn-ea"/>
                              <a:cs typeface="Montserrat"/>
                              <a:sym typeface="Montserrat"/>
                            </a:rPr>
                            <a:t>(3.965)</a:t>
                          </a:r>
                          <a:endParaRPr sz="12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200" b="1" dirty="0">
                              <a:solidFill>
                                <a:schemeClr val="dk1"/>
                              </a:solidFill>
                              <a:latin typeface="+mn-lt"/>
                              <a:ea typeface="+mn-ea"/>
                              <a:cs typeface="Montserrat"/>
                              <a:sym typeface="Montserrat"/>
                            </a:rPr>
                            <a:t>0.080***</a:t>
                          </a:r>
                        </a:p>
                        <a:p>
                          <a:pPr marL="0" lvl="0" indent="0" algn="ctr" rtl="0">
                            <a:spcBef>
                              <a:spcPts val="0"/>
                            </a:spcBef>
                            <a:spcAft>
                              <a:spcPts val="0"/>
                            </a:spcAft>
                            <a:buClr>
                              <a:srgbClr val="000000"/>
                            </a:buClr>
                            <a:buSzPts val="1100"/>
                            <a:buFont typeface="Arial"/>
                            <a:buNone/>
                          </a:pPr>
                          <a:r>
                            <a:rPr lang="en-US" sz="1200" b="1" dirty="0">
                              <a:solidFill>
                                <a:schemeClr val="dk1"/>
                              </a:solidFill>
                              <a:latin typeface="+mn-lt"/>
                              <a:ea typeface="+mn-ea"/>
                              <a:cs typeface="Montserrat"/>
                              <a:sym typeface="Montserrat"/>
                            </a:rPr>
                            <a:t>(5.389)</a:t>
                          </a:r>
                          <a:endParaRPr sz="12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200" b="1" dirty="0">
                              <a:solidFill>
                                <a:schemeClr val="dk1"/>
                              </a:solidFill>
                              <a:latin typeface="+mn-lt"/>
                              <a:ea typeface="+mn-ea"/>
                              <a:cs typeface="Montserrat"/>
                              <a:sym typeface="Montserrat"/>
                            </a:rPr>
                            <a:t>0.068***</a:t>
                          </a:r>
                        </a:p>
                        <a:p>
                          <a:pPr marL="0" lvl="0" indent="0" algn="ctr" rtl="0">
                            <a:spcBef>
                              <a:spcPts val="0"/>
                            </a:spcBef>
                            <a:spcAft>
                              <a:spcPts val="0"/>
                            </a:spcAft>
                            <a:buNone/>
                          </a:pPr>
                          <a:r>
                            <a:rPr lang="en-US" sz="1200" b="1" dirty="0">
                              <a:solidFill>
                                <a:schemeClr val="dk1"/>
                              </a:solidFill>
                              <a:latin typeface="+mn-lt"/>
                              <a:ea typeface="+mn-ea"/>
                              <a:cs typeface="Montserrat"/>
                              <a:sym typeface="Montserrat"/>
                            </a:rPr>
                            <a:t>(2.636)</a:t>
                          </a:r>
                          <a:endParaRPr sz="1200" b="1"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10001"/>
                      </a:ext>
                    </a:extLst>
                  </a:tr>
                  <a:tr h="374066">
                    <a:tc>
                      <a:txBody>
                        <a:bodyPr/>
                        <a:lstStyle/>
                        <a:p>
                          <a:pPr marL="0" lvl="0" indent="0" algn="ctr" rtl="0">
                            <a:spcBef>
                              <a:spcPts val="0"/>
                            </a:spcBef>
                            <a:spcAft>
                              <a:spcPts val="0"/>
                            </a:spcAft>
                            <a:buClr>
                              <a:schemeClr val="dk1"/>
                            </a:buClr>
                            <a:buSzPts val="1100"/>
                            <a:buFont typeface="Arial"/>
                            <a:buNone/>
                          </a:pPr>
                          <a:r>
                            <a:rPr lang="en-US" sz="1200" b="0" dirty="0">
                              <a:solidFill>
                                <a:srgbClr val="011635"/>
                              </a:solidFill>
                              <a:latin typeface="+mn-lt"/>
                              <a:ea typeface="+mn-ea"/>
                              <a:cs typeface="Vidaloka"/>
                              <a:sym typeface="Vidaloka"/>
                            </a:rPr>
                            <a:t>Control Variables</a:t>
                          </a:r>
                          <a:endParaRPr sz="12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Included</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Included</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Included</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rPr>
                            <a:t>Included</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0002"/>
                      </a:ext>
                    </a:extLst>
                  </a:tr>
                  <a:tr h="374066">
                    <a:tc>
                      <a:txBody>
                        <a:bodyPr/>
                        <a:lstStyle/>
                        <a:p>
                          <a:pPr marL="0" lvl="0" indent="0" algn="ctr" rtl="0">
                            <a:spcBef>
                              <a:spcPts val="0"/>
                            </a:spcBef>
                            <a:spcAft>
                              <a:spcPts val="0"/>
                            </a:spcAft>
                            <a:buClr>
                              <a:schemeClr val="dk1"/>
                            </a:buClr>
                            <a:buSzPts val="1100"/>
                            <a:buFont typeface="Arial"/>
                            <a:buNone/>
                          </a:pPr>
                          <a:r>
                            <a:rPr lang="en-US" sz="1200" b="0" dirty="0">
                              <a:solidFill>
                                <a:srgbClr val="011635"/>
                              </a:solidFill>
                              <a:latin typeface="+mn-lt"/>
                              <a:ea typeface="+mn-ea"/>
                              <a:cs typeface="Vidaloka"/>
                              <a:sym typeface="Vidaloka"/>
                            </a:rPr>
                            <a:t>N</a:t>
                          </a:r>
                          <a:endParaRPr sz="12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492</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492</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492</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rPr>
                            <a:t>492</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51522387"/>
                      </a:ext>
                    </a:extLst>
                  </a:tr>
                  <a:tr h="374066">
                    <a:tc>
                      <a:txBody>
                        <a:bodyPr/>
                        <a:lstStyle/>
                        <a:p>
                          <a:endParaRPr lang="zh-TW"/>
                        </a:p>
                      </a:txBody>
                      <a:tcPr marL="42487" marR="42487" marT="42487" marB="42487" anchor="ctr">
                        <a:blipFill>
                          <a:blip r:embed="rId3"/>
                          <a:stretch>
                            <a:fillRect l="-408" t="-648387" r="-331837" b="-3226"/>
                          </a:stretch>
                        </a:blipFill>
                      </a:tcP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0.086</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0.465</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cs typeface="Montserrat"/>
                              <a:sym typeface="Montserrat"/>
                            </a:rPr>
                            <a:t>0.484</a:t>
                          </a:r>
                          <a:endParaRPr sz="12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200" dirty="0">
                              <a:solidFill>
                                <a:schemeClr val="dk1"/>
                              </a:solidFill>
                              <a:latin typeface="+mn-lt"/>
                              <a:ea typeface="+mn-ea"/>
                            </a:rPr>
                            <a:t>0.419</a:t>
                          </a:r>
                          <a:endParaRPr sz="12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62870970"/>
                      </a:ext>
                    </a:extLst>
                  </a:tr>
                </a:tbl>
              </a:graphicData>
            </a:graphic>
          </p:graphicFrame>
        </mc:Fallback>
      </mc:AlternateContent>
    </p:spTree>
    <p:extLst>
      <p:ext uri="{BB962C8B-B14F-4D97-AF65-F5344CB8AC3E}">
        <p14:creationId xmlns:p14="http://schemas.microsoft.com/office/powerpoint/2010/main" val="12651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en-US" dirty="0">
                <a:latin typeface="+mj-lt"/>
              </a:rPr>
              <a:t>Matched </a:t>
            </a:r>
            <a:r>
              <a:rPr lang="en-US" altLang="zh-TW" dirty="0">
                <a:latin typeface="+mj-lt"/>
              </a:rPr>
              <a:t>Results Additional </a:t>
            </a:r>
            <a:r>
              <a:rPr lang="en-US" dirty="0">
                <a:latin typeface="+mj-lt"/>
              </a:rPr>
              <a:t>Analysis</a:t>
            </a:r>
            <a:br>
              <a:rPr lang="en-US" dirty="0">
                <a:latin typeface="+mj-lt"/>
              </a:rPr>
            </a:br>
            <a:endParaRPr dirty="0">
              <a:latin typeface="+mj-lt"/>
            </a:endParaRPr>
          </a:p>
        </p:txBody>
      </p:sp>
      <mc:AlternateContent xmlns:mc="http://schemas.openxmlformats.org/markup-compatibility/2006">
        <mc:Choice xmlns:a14="http://schemas.microsoft.com/office/drawing/2010/main" Requires="a14">
          <p:graphicFrame>
            <p:nvGraphicFramePr>
              <p:cNvPr id="1453" name="Google Shape;1453;p112"/>
              <p:cNvGraphicFramePr/>
              <p:nvPr>
                <p:extLst>
                  <p:ext uri="{D42A27DB-BD31-4B8C-83A1-F6EECF244321}">
                    <p14:modId xmlns:p14="http://schemas.microsoft.com/office/powerpoint/2010/main" val="3989705071"/>
                  </p:ext>
                </p:extLst>
              </p:nvPr>
            </p:nvGraphicFramePr>
            <p:xfrm>
              <a:off x="1384689" y="1059467"/>
              <a:ext cx="6374571" cy="3639008"/>
            </p:xfrm>
            <a:graphic>
              <a:graphicData uri="http://schemas.openxmlformats.org/drawingml/2006/table">
                <a:tbl>
                  <a:tblPr firstRow="1" firstCol="1" bandRow="1">
                    <a:tableStyleId>{10A1B5D5-9B99-4C35-A422-299274C87663}</a:tableStyleId>
                  </a:tblPr>
                  <a:tblGrid>
                    <a:gridCol w="1478846">
                      <a:extLst>
                        <a:ext uri="{9D8B030D-6E8A-4147-A177-3AD203B41FA5}">
                          <a16:colId xmlns:a16="http://schemas.microsoft.com/office/drawing/2014/main" val="20000"/>
                        </a:ext>
                      </a:extLst>
                    </a:gridCol>
                    <a:gridCol w="1228242">
                      <a:extLst>
                        <a:ext uri="{9D8B030D-6E8A-4147-A177-3AD203B41FA5}">
                          <a16:colId xmlns:a16="http://schemas.microsoft.com/office/drawing/2014/main" val="20001"/>
                        </a:ext>
                      </a:extLst>
                    </a:gridCol>
                    <a:gridCol w="1181589">
                      <a:extLst>
                        <a:ext uri="{9D8B030D-6E8A-4147-A177-3AD203B41FA5}">
                          <a16:colId xmlns:a16="http://schemas.microsoft.com/office/drawing/2014/main" val="20002"/>
                        </a:ext>
                      </a:extLst>
                    </a:gridCol>
                    <a:gridCol w="1284025">
                      <a:extLst>
                        <a:ext uri="{9D8B030D-6E8A-4147-A177-3AD203B41FA5}">
                          <a16:colId xmlns:a16="http://schemas.microsoft.com/office/drawing/2014/main" val="20003"/>
                        </a:ext>
                      </a:extLst>
                    </a:gridCol>
                    <a:gridCol w="1201869">
                      <a:extLst>
                        <a:ext uri="{9D8B030D-6E8A-4147-A177-3AD203B41FA5}">
                          <a16:colId xmlns:a16="http://schemas.microsoft.com/office/drawing/2014/main" val="20004"/>
                        </a:ext>
                      </a:extLst>
                    </a:gridCol>
                  </a:tblGrid>
                  <a:tr h="223981">
                    <a:tc gridSpan="5">
                      <a:txBody>
                        <a:bodyPr/>
                        <a:lstStyle/>
                        <a:p>
                          <a:pPr marL="0" lvl="0" indent="0" algn="l" rtl="0">
                            <a:spcBef>
                              <a:spcPts val="0"/>
                            </a:spcBef>
                            <a:spcAft>
                              <a:spcPts val="0"/>
                            </a:spcAft>
                            <a:buNone/>
                          </a:pPr>
                          <a:r>
                            <a:rPr lang="en-US" sz="1100" dirty="0"/>
                            <a:t>Table 7 Second Stage Equations: Pre- vs. Post-Implementation for RPA Adopters and Control Sample</a:t>
                          </a:r>
                          <a:endParaRPr sz="11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759994724"/>
                      </a:ext>
                    </a:extLst>
                  </a:tr>
                  <a:tr h="321281">
                    <a:tc>
                      <a:txBody>
                        <a:bodyPr/>
                        <a:lstStyle/>
                        <a:p>
                          <a:pPr marL="0" lvl="0" indent="0" algn="l" rtl="0">
                            <a:spcBef>
                              <a:spcPts val="0"/>
                            </a:spcBef>
                            <a:spcAft>
                              <a:spcPts val="0"/>
                            </a:spcAft>
                            <a:buNone/>
                          </a:pPr>
                          <a:endParaRPr sz="1100" dirty="0">
                            <a:latin typeface="+mn-lt"/>
                            <a:ea typeface="+mn-ea"/>
                          </a:endParaRPr>
                        </a:p>
                      </a:txBody>
                      <a:tcPr marL="42487" marR="42487" marT="42487" marB="42487"/>
                    </a:tc>
                    <a:tc>
                      <a:txBody>
                        <a:bodyPr/>
                        <a:lstStyle/>
                        <a:p>
                          <a:pPr marL="0" lvl="0" indent="0" algn="ctr" rtl="0">
                            <a:spcBef>
                              <a:spcPts val="0"/>
                            </a:spcBef>
                            <a:spcAft>
                              <a:spcPts val="0"/>
                            </a:spcAft>
                            <a:buNone/>
                          </a:pPr>
                          <a:r>
                            <a:rPr lang="en-US" sz="1100" dirty="0">
                              <a:solidFill>
                                <a:srgbClr val="011635"/>
                              </a:solidFill>
                              <a:latin typeface="+mn-lt"/>
                              <a:ea typeface="+mn-ea"/>
                              <a:cs typeface="Vidaloka"/>
                              <a:sym typeface="Vidaloka"/>
                            </a:rPr>
                            <a:t>DAQ</a:t>
                          </a:r>
                          <a:endParaRPr sz="11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latin typeface="+mn-lt"/>
                              <a:ea typeface="+mn-ea"/>
                              <a:cs typeface="Vidaloka"/>
                              <a:sym typeface="Vidaloka"/>
                            </a:rPr>
                            <a:t>RM</a:t>
                          </a:r>
                          <a:endParaRPr sz="11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latin typeface="+mn-lt"/>
                              <a:ea typeface="+mn-ea"/>
                              <a:cs typeface="Vidaloka"/>
                              <a:sym typeface="Vidaloka"/>
                            </a:rPr>
                            <a:t>ABEXP</a:t>
                          </a:r>
                          <a:endParaRPr sz="11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latin typeface="+mn-lt"/>
                              <a:ea typeface="+mn-ea"/>
                              <a:cs typeface="Vidaloka"/>
                              <a:sym typeface="Vidaloka"/>
                            </a:rPr>
                            <a:t>ABPROD</a:t>
                          </a:r>
                          <a:endParaRPr sz="1100" dirty="0">
                            <a:solidFill>
                              <a:srgbClr val="011635"/>
                            </a:solidFill>
                            <a:latin typeface="+mn-lt"/>
                            <a:ea typeface="+mn-ea"/>
                            <a:cs typeface="Vidaloka"/>
                            <a:sym typeface="Vidaloka"/>
                          </a:endParaRPr>
                        </a:p>
                      </a:txBody>
                      <a:tcPr marL="42487" marR="42487" marT="42487" marB="42487" anchor="ctr"/>
                    </a:tc>
                    <a:extLst>
                      <a:ext uri="{0D108BD9-81ED-4DB2-BD59-A6C34878D82A}">
                        <a16:rowId xmlns:a16="http://schemas.microsoft.com/office/drawing/2014/main" val="10000"/>
                      </a:ext>
                    </a:extLst>
                  </a:tr>
                  <a:tr h="321281">
                    <a:tc>
                      <a:txBody>
                        <a:bodyPr/>
                        <a:lstStyle/>
                        <a:p>
                          <a:pPr marL="0" lvl="0" indent="0" algn="ctr" rtl="0">
                            <a:spcBef>
                              <a:spcPts val="0"/>
                            </a:spcBef>
                            <a:spcAft>
                              <a:spcPts val="0"/>
                            </a:spcAft>
                            <a:buNone/>
                          </a:pPr>
                          <a:r>
                            <a:rPr lang="en-US" sz="1100" b="0" dirty="0">
                              <a:solidFill>
                                <a:srgbClr val="011635"/>
                              </a:solidFill>
                              <a:latin typeface="+mn-lt"/>
                              <a:ea typeface="+mn-ea"/>
                              <a:cs typeface="Vidaloka"/>
                              <a:sym typeface="Vidaloka"/>
                            </a:rPr>
                            <a:t>RM/ DAQ</a:t>
                          </a:r>
                          <a:endParaRPr sz="11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-0.088</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(-1.541)</a:t>
                          </a: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-0.883***</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(-2.616)</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-0.521***</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(-2.827)</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-0.382*</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(-1.729)</a:t>
                          </a:r>
                          <a:endParaRPr sz="1100"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521981451"/>
                      </a:ext>
                    </a:extLst>
                  </a:tr>
                  <a:tr h="321281">
                    <a:tc>
                      <a:txBody>
                        <a:bodyPr/>
                        <a:lstStyle/>
                        <a:p>
                          <a:pPr marL="0" lvl="0" indent="0" algn="ctr" rtl="0">
                            <a:spcBef>
                              <a:spcPts val="0"/>
                            </a:spcBef>
                            <a:spcAft>
                              <a:spcPts val="0"/>
                            </a:spcAft>
                            <a:buNone/>
                          </a:pPr>
                          <a:r>
                            <a:rPr lang="en-US" sz="1100" b="0" dirty="0">
                              <a:solidFill>
                                <a:srgbClr val="011635"/>
                              </a:solidFill>
                              <a:latin typeface="+mn-lt"/>
                              <a:ea typeface="+mn-ea"/>
                              <a:cs typeface="Vidaloka"/>
                              <a:sym typeface="Vidaloka"/>
                            </a:rPr>
                            <a:t>POST</a:t>
                          </a:r>
                          <a:endParaRPr sz="11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0.040*</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(1.752)</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0.055***</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(3.065)</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0.035***</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(3.555)</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0.023**</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(2.027)</a:t>
                          </a:r>
                          <a:endParaRPr sz="1100"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3406600909"/>
                      </a:ext>
                    </a:extLst>
                  </a:tr>
                  <a:tr h="321281">
                    <a:tc>
                      <a:txBody>
                        <a:bodyPr/>
                        <a:lstStyle/>
                        <a:p>
                          <a:pPr marL="0" lvl="0" indent="0" algn="ctr" rtl="0">
                            <a:spcBef>
                              <a:spcPts val="0"/>
                            </a:spcBef>
                            <a:spcAft>
                              <a:spcPts val="0"/>
                            </a:spcAft>
                            <a:buNone/>
                          </a:pPr>
                          <a:r>
                            <a:rPr lang="en-US" sz="1100" b="0" dirty="0">
                              <a:solidFill>
                                <a:srgbClr val="011635"/>
                              </a:solidFill>
                              <a:latin typeface="+mn-lt"/>
                              <a:ea typeface="+mn-ea"/>
                              <a:cs typeface="Vidaloka"/>
                              <a:sym typeface="Vidaloka"/>
                            </a:rPr>
                            <a:t>RPA</a:t>
                          </a:r>
                          <a:endParaRPr sz="11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-0.006</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(-0.318)</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-0.021*</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(-1.955)</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-0.009</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(-1.478)</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-0.009</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(-1.425)</a:t>
                          </a:r>
                          <a:endParaRPr sz="1100"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3106609567"/>
                      </a:ext>
                    </a:extLst>
                  </a:tr>
                  <a:tr h="321281">
                    <a:tc>
                      <a:txBody>
                        <a:bodyPr/>
                        <a:lstStyle/>
                        <a:p>
                          <a:pPr marL="0" lvl="0" indent="0" algn="ctr" rtl="0">
                            <a:spcBef>
                              <a:spcPts val="0"/>
                            </a:spcBef>
                            <a:spcAft>
                              <a:spcPts val="0"/>
                            </a:spcAft>
                            <a:buNone/>
                          </a:pPr>
                          <a:r>
                            <a:rPr lang="en-US" sz="1100" b="1" dirty="0">
                              <a:solidFill>
                                <a:srgbClr val="011635"/>
                              </a:solidFill>
                              <a:latin typeface="+mn-lt"/>
                              <a:ea typeface="+mn-ea"/>
                              <a:cs typeface="Vidaloka"/>
                              <a:sym typeface="Vidaloka"/>
                            </a:rPr>
                            <a:t>POST*RPA</a:t>
                          </a:r>
                          <a:endParaRPr sz="1100" b="1"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ontserrat"/>
                              <a:sym typeface="Montserrat"/>
                            </a:rPr>
                            <a:t>0.011</a:t>
                          </a:r>
                        </a:p>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ontserrat"/>
                              <a:sym typeface="Montserrat"/>
                            </a:rPr>
                            <a:t>(0.445)</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b="1" dirty="0">
                              <a:solidFill>
                                <a:schemeClr val="dk1"/>
                              </a:solidFill>
                              <a:latin typeface="+mn-lt"/>
                              <a:ea typeface="+mn-ea"/>
                              <a:cs typeface="Montserrat"/>
                              <a:sym typeface="Montserrat"/>
                            </a:rPr>
                            <a:t>0.019</a:t>
                          </a:r>
                        </a:p>
                        <a:p>
                          <a:pPr marL="0" lvl="0" indent="0" algn="ctr" rtl="0">
                            <a:spcBef>
                              <a:spcPts val="0"/>
                            </a:spcBef>
                            <a:spcAft>
                              <a:spcPts val="0"/>
                            </a:spcAft>
                            <a:buNone/>
                          </a:pPr>
                          <a:r>
                            <a:rPr lang="en-US" sz="1100" b="1" dirty="0">
                              <a:solidFill>
                                <a:schemeClr val="dk1"/>
                              </a:solidFill>
                              <a:latin typeface="+mn-lt"/>
                              <a:ea typeface="+mn-ea"/>
                              <a:cs typeface="Montserrat"/>
                              <a:sym typeface="Montserrat"/>
                            </a:rPr>
                            <a:t>(1.217)</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ontserrat"/>
                              <a:sym typeface="Montserrat"/>
                            </a:rPr>
                            <a:t>0.007</a:t>
                          </a:r>
                        </a:p>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ontserrat"/>
                              <a:sym typeface="Montserrat"/>
                            </a:rPr>
                            <a:t>(0.878)</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b="1" dirty="0">
                              <a:solidFill>
                                <a:schemeClr val="dk1"/>
                              </a:solidFill>
                              <a:latin typeface="+mn-lt"/>
                              <a:ea typeface="+mn-ea"/>
                              <a:cs typeface="Montserrat"/>
                              <a:sym typeface="Montserrat"/>
                            </a:rPr>
                            <a:t>0.010</a:t>
                          </a:r>
                        </a:p>
                        <a:p>
                          <a:pPr marL="0" lvl="0" indent="0" algn="ctr" rtl="0">
                            <a:spcBef>
                              <a:spcPts val="0"/>
                            </a:spcBef>
                            <a:spcAft>
                              <a:spcPts val="0"/>
                            </a:spcAft>
                            <a:buNone/>
                          </a:pPr>
                          <a:r>
                            <a:rPr lang="en-US" sz="1100" b="1" dirty="0">
                              <a:solidFill>
                                <a:schemeClr val="dk1"/>
                              </a:solidFill>
                              <a:latin typeface="+mn-lt"/>
                              <a:ea typeface="+mn-ea"/>
                              <a:cs typeface="Montserrat"/>
                              <a:sym typeface="Montserrat"/>
                            </a:rPr>
                            <a:t>(0.984)</a:t>
                          </a:r>
                          <a:endParaRPr sz="1100" b="1"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369947576"/>
                      </a:ext>
                    </a:extLst>
                  </a:tr>
                  <a:tr h="321281">
                    <a:tc>
                      <a:txBody>
                        <a:bodyPr/>
                        <a:lstStyle/>
                        <a:p>
                          <a:pPr marL="0" lvl="0" indent="0" algn="ctr" rtl="0">
                            <a:spcBef>
                              <a:spcPts val="0"/>
                            </a:spcBef>
                            <a:spcAft>
                              <a:spcPts val="0"/>
                            </a:spcAft>
                            <a:buClr>
                              <a:schemeClr val="dk1"/>
                            </a:buClr>
                            <a:buSzPts val="1100"/>
                            <a:buFont typeface="Arial"/>
                            <a:buNone/>
                          </a:pPr>
                          <a:r>
                            <a:rPr lang="en-US" sz="1100" b="0" dirty="0">
                              <a:solidFill>
                                <a:srgbClr val="011635"/>
                              </a:solidFill>
                              <a:latin typeface="+mn-lt"/>
                              <a:ea typeface="+mn-ea"/>
                              <a:cs typeface="Vidaloka"/>
                              <a:sym typeface="Vidaloka"/>
                            </a:rPr>
                            <a:t>Control Variables</a:t>
                          </a:r>
                          <a:endParaRPr sz="11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Included</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Included</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Included</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Included</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0002"/>
                      </a:ext>
                    </a:extLst>
                  </a:tr>
                  <a:tr h="321281">
                    <a:tc>
                      <a:txBody>
                        <a:bodyPr/>
                        <a:lstStyle/>
                        <a:p>
                          <a:pPr marL="0" lvl="0" indent="0" algn="ctr" rtl="0">
                            <a:spcBef>
                              <a:spcPts val="0"/>
                            </a:spcBef>
                            <a:spcAft>
                              <a:spcPts val="0"/>
                            </a:spcAft>
                            <a:buClr>
                              <a:schemeClr val="dk1"/>
                            </a:buClr>
                            <a:buSzPts val="1100"/>
                            <a:buFont typeface="Arial"/>
                            <a:buNone/>
                          </a:pPr>
                          <a:r>
                            <a:rPr lang="en-US" sz="1100" dirty="0">
                              <a:solidFill>
                                <a:srgbClr val="011635"/>
                              </a:solidFill>
                              <a:latin typeface="+mn-lt"/>
                              <a:ea typeface="+mn-ea"/>
                              <a:cs typeface="Vidaloka"/>
                              <a:sym typeface="Vidaloka"/>
                            </a:rPr>
                            <a:t>N</a:t>
                          </a:r>
                          <a:endParaRPr sz="11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984</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984</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984</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984</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3106777094"/>
                      </a:ext>
                    </a:extLst>
                  </a:tr>
                  <a:tr h="321281">
                    <a:tc>
                      <a:txBody>
                        <a:bodyPr/>
                        <a:lstStyle/>
                        <a:p>
                          <a:pPr marL="0" lvl="0" indent="0" algn="ctr" rtl="0">
                            <a:spcBef>
                              <a:spcPts val="0"/>
                            </a:spcBef>
                            <a:spcAft>
                              <a:spcPts val="0"/>
                            </a:spcAft>
                            <a:buClr>
                              <a:schemeClr val="dk1"/>
                            </a:buClr>
                            <a:buSzPts val="1100"/>
                            <a:buFont typeface="Arial"/>
                            <a:buNone/>
                          </a:pPr>
                          <a:r>
                            <a:rPr lang="en-US" altLang="zh-TW" sz="1100" b="0" i="0" u="none" strike="noStrike" cap="none" dirty="0">
                              <a:solidFill>
                                <a:srgbClr val="011635"/>
                              </a:solidFill>
                              <a:latin typeface="+mn-lt"/>
                              <a:ea typeface="+mn-ea"/>
                              <a:cs typeface="Vidaloka"/>
                              <a:sym typeface="Vidaloka"/>
                            </a:rPr>
                            <a:t>Adjusted </a:t>
                          </a:r>
                          <a14:m>
                            <m:oMath xmlns:m="http://schemas.openxmlformats.org/officeDocument/2006/math">
                              <m:sSup>
                                <m:sSupPr>
                                  <m:ctrlPr>
                                    <a:rPr lang="en-US" altLang="zh-TW" sz="1100" i="1" smtClean="0">
                                      <a:solidFill>
                                        <a:srgbClr val="011635"/>
                                      </a:solidFill>
                                      <a:latin typeface="Cambria Math" panose="02040503050406030204" pitchFamily="18" charset="0"/>
                                      <a:ea typeface="+mn-ea"/>
                                      <a:sym typeface="Vidaloka"/>
                                    </a:rPr>
                                  </m:ctrlPr>
                                </m:sSupPr>
                                <m:e>
                                  <m:r>
                                    <a:rPr lang="en-US" altLang="zh-TW" sz="1100" b="0" i="1" smtClean="0">
                                      <a:solidFill>
                                        <a:srgbClr val="011635"/>
                                      </a:solidFill>
                                      <a:latin typeface="Cambria Math" panose="02040503050406030204" pitchFamily="18" charset="0"/>
                                      <a:ea typeface="+mn-ea"/>
                                      <a:sym typeface="Vidaloka"/>
                                    </a:rPr>
                                    <m:t>𝑅</m:t>
                                  </m:r>
                                </m:e>
                                <m:sup>
                                  <m:r>
                                    <a:rPr lang="en-US" altLang="zh-TW" sz="1100" b="0" i="1" smtClean="0">
                                      <a:solidFill>
                                        <a:srgbClr val="011635"/>
                                      </a:solidFill>
                                      <a:latin typeface="Cambria Math" panose="02040503050406030204" pitchFamily="18" charset="0"/>
                                      <a:ea typeface="+mn-ea"/>
                                      <a:sym typeface="Vidaloka"/>
                                    </a:rPr>
                                    <m:t>2</m:t>
                                  </m:r>
                                </m:sup>
                              </m:sSup>
                            </m:oMath>
                          </a14:m>
                          <a:endParaRPr sz="11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0.122</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0.444</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0.382</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0.449</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51522387"/>
                      </a:ext>
                    </a:extLst>
                  </a:tr>
                  <a:tr h="321281">
                    <a:tc>
                      <a:txBody>
                        <a:bodyPr/>
                        <a:lstStyle/>
                        <a:p>
                          <a:pPr marL="0" lvl="0" indent="0" algn="ctr" rtl="0">
                            <a:spcBef>
                              <a:spcPts val="0"/>
                            </a:spcBef>
                            <a:spcAft>
                              <a:spcPts val="0"/>
                            </a:spcAft>
                            <a:buClr>
                              <a:schemeClr val="dk1"/>
                            </a:buClr>
                            <a:buSzPts val="1100"/>
                            <a:buFont typeface="Arial"/>
                            <a:buNone/>
                          </a:pPr>
                          <a:r>
                            <a:rPr lang="en-US" altLang="zh-TW" sz="1100" b="1" i="0" u="none" strike="noStrike" cap="none" dirty="0">
                              <a:solidFill>
                                <a:srgbClr val="011635"/>
                              </a:solidFill>
                              <a:latin typeface="+mn-lt"/>
                              <a:ea typeface="+mn-ea"/>
                              <a:cs typeface="Vidaloka"/>
                              <a:sym typeface="Vidaloka"/>
                            </a:rPr>
                            <a:t>F-test: </a:t>
                          </a:r>
                          <a14:m>
                            <m:oMath xmlns:m="http://schemas.openxmlformats.org/officeDocument/2006/math">
                              <m:sSub>
                                <m:sSubPr>
                                  <m:ctrlPr>
                                    <a:rPr lang="en-US" altLang="zh-TW" sz="1100" b="1" i="1" u="none" strike="noStrike" cap="none" smtClean="0">
                                      <a:solidFill>
                                        <a:srgbClr val="011635"/>
                                      </a:solidFill>
                                      <a:latin typeface="Cambria Math" panose="02040503050406030204" pitchFamily="18" charset="0"/>
                                      <a:ea typeface="+mn-ea"/>
                                      <a:sym typeface="Vidaloka"/>
                                    </a:rPr>
                                  </m:ctrlPr>
                                </m:sSubPr>
                                <m:e>
                                  <m:r>
                                    <a:rPr lang="zh-TW" altLang="en-US" sz="1100" b="1" i="1" u="none" strike="noStrike" cap="none" smtClean="0">
                                      <a:solidFill>
                                        <a:srgbClr val="011635"/>
                                      </a:solidFill>
                                      <a:latin typeface="Cambria Math" panose="02040503050406030204" pitchFamily="18" charset="0"/>
                                      <a:ea typeface="+mn-ea"/>
                                      <a:sym typeface="Vidaloka"/>
                                    </a:rPr>
                                    <m:t>𝜶</m:t>
                                  </m:r>
                                </m:e>
                                <m:sub>
                                  <m:r>
                                    <a:rPr lang="en-US" altLang="zh-TW" sz="1100" b="1" i="1" u="none" strike="noStrike" cap="none" smtClean="0">
                                      <a:solidFill>
                                        <a:srgbClr val="011635"/>
                                      </a:solidFill>
                                      <a:latin typeface="Cambria Math" panose="02040503050406030204" pitchFamily="18" charset="0"/>
                                      <a:ea typeface="+mn-ea"/>
                                      <a:sym typeface="Vidaloka"/>
                                    </a:rPr>
                                    <m:t>𝟐</m:t>
                                  </m:r>
                                </m:sub>
                              </m:sSub>
                              <m:r>
                                <a:rPr lang="en-US" altLang="zh-TW" sz="1100" b="1" i="1" u="none" strike="noStrike" cap="none" smtClean="0">
                                  <a:solidFill>
                                    <a:srgbClr val="011635"/>
                                  </a:solidFill>
                                  <a:latin typeface="Cambria Math" panose="02040503050406030204" pitchFamily="18" charset="0"/>
                                  <a:ea typeface="+mn-ea"/>
                                  <a:sym typeface="Vidaloka"/>
                                </a:rPr>
                                <m:t>+</m:t>
                              </m:r>
                              <m:sSub>
                                <m:sSubPr>
                                  <m:ctrlPr>
                                    <a:rPr lang="en-US" altLang="zh-TW" sz="1100" b="1" i="1" u="none" strike="noStrike" cap="none" smtClean="0">
                                      <a:solidFill>
                                        <a:srgbClr val="011635"/>
                                      </a:solidFill>
                                      <a:latin typeface="Cambria Math" panose="02040503050406030204" pitchFamily="18" charset="0"/>
                                      <a:ea typeface="Arial"/>
                                      <a:cs typeface="Arial"/>
                                      <a:sym typeface="Vidaloka"/>
                                    </a:rPr>
                                  </m:ctrlPr>
                                </m:sSubPr>
                                <m:e>
                                  <m:r>
                                    <a:rPr lang="zh-TW" altLang="en-US" sz="1100" b="1" i="1" u="none" strike="noStrike" cap="none" smtClean="0">
                                      <a:solidFill>
                                        <a:srgbClr val="011635"/>
                                      </a:solidFill>
                                      <a:latin typeface="Cambria Math" panose="02040503050406030204" pitchFamily="18" charset="0"/>
                                      <a:ea typeface="Arial"/>
                                      <a:cs typeface="Arial"/>
                                      <a:sym typeface="Vidaloka"/>
                                    </a:rPr>
                                    <m:t>𝜶</m:t>
                                  </m:r>
                                </m:e>
                                <m:sub>
                                  <m:r>
                                    <a:rPr lang="en-US" altLang="zh-TW" sz="1100" b="1" i="1" u="none" strike="noStrike" cap="none" smtClean="0">
                                      <a:solidFill>
                                        <a:srgbClr val="011635"/>
                                      </a:solidFill>
                                      <a:latin typeface="Cambria Math" panose="02040503050406030204" pitchFamily="18" charset="0"/>
                                      <a:ea typeface="Arial"/>
                                      <a:cs typeface="Arial"/>
                                      <a:sym typeface="Vidaloka"/>
                                    </a:rPr>
                                    <m:t>𝟒</m:t>
                                  </m:r>
                                </m:sub>
                              </m:sSub>
                              <m:r>
                                <a:rPr lang="en-US" altLang="zh-TW" sz="1100" b="1" i="1" u="none" strike="noStrike" cap="none" smtClean="0">
                                  <a:solidFill>
                                    <a:srgbClr val="011635"/>
                                  </a:solidFill>
                                  <a:latin typeface="Cambria Math" panose="02040503050406030204" pitchFamily="18" charset="0"/>
                                  <a:ea typeface="Arial"/>
                                  <a:cs typeface="Arial"/>
                                  <a:sym typeface="Vidaloka"/>
                                </a:rPr>
                                <m:t>=</m:t>
                              </m:r>
                              <m:r>
                                <a:rPr lang="en-US" altLang="zh-TW" sz="1100" b="1" i="1" u="none" strike="noStrike" cap="none" smtClean="0">
                                  <a:solidFill>
                                    <a:srgbClr val="011635"/>
                                  </a:solidFill>
                                  <a:latin typeface="Cambria Math" panose="02040503050406030204" pitchFamily="18" charset="0"/>
                                  <a:ea typeface="Arial"/>
                                  <a:cs typeface="Arial"/>
                                  <a:sym typeface="Vidaloka"/>
                                </a:rPr>
                                <m:t>𝟎</m:t>
                              </m:r>
                            </m:oMath>
                          </a14:m>
                          <a:endParaRPr sz="1100" b="1"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0.050**</a:t>
                          </a:r>
                        </a:p>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(2.314)</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0.074***</a:t>
                          </a:r>
                        </a:p>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(3.323)</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0.041***</a:t>
                          </a:r>
                        </a:p>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(3.655)</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rPr>
                            <a:t>0.033**</a:t>
                          </a:r>
                        </a:p>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rPr>
                            <a:t>(2.231)</a:t>
                          </a:r>
                          <a:endParaRPr sz="1100" b="1"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62870970"/>
                      </a:ext>
                    </a:extLst>
                  </a:tr>
                </a:tbl>
              </a:graphicData>
            </a:graphic>
          </p:graphicFrame>
        </mc:Choice>
        <mc:Fallback>
          <p:graphicFrame>
            <p:nvGraphicFramePr>
              <p:cNvPr id="1453" name="Google Shape;1453;p112"/>
              <p:cNvGraphicFramePr/>
              <p:nvPr>
                <p:extLst>
                  <p:ext uri="{D42A27DB-BD31-4B8C-83A1-F6EECF244321}">
                    <p14:modId xmlns:p14="http://schemas.microsoft.com/office/powerpoint/2010/main" val="3989705071"/>
                  </p:ext>
                </p:extLst>
              </p:nvPr>
            </p:nvGraphicFramePr>
            <p:xfrm>
              <a:off x="1384689" y="1059467"/>
              <a:ext cx="6374571" cy="3639008"/>
            </p:xfrm>
            <a:graphic>
              <a:graphicData uri="http://schemas.openxmlformats.org/drawingml/2006/table">
                <a:tbl>
                  <a:tblPr firstRow="1" firstCol="1" bandRow="1">
                    <a:tableStyleId>{10A1B5D5-9B99-4C35-A422-299274C87663}</a:tableStyleId>
                  </a:tblPr>
                  <a:tblGrid>
                    <a:gridCol w="1478846">
                      <a:extLst>
                        <a:ext uri="{9D8B030D-6E8A-4147-A177-3AD203B41FA5}">
                          <a16:colId xmlns:a16="http://schemas.microsoft.com/office/drawing/2014/main" val="20000"/>
                        </a:ext>
                      </a:extLst>
                    </a:gridCol>
                    <a:gridCol w="1228242">
                      <a:extLst>
                        <a:ext uri="{9D8B030D-6E8A-4147-A177-3AD203B41FA5}">
                          <a16:colId xmlns:a16="http://schemas.microsoft.com/office/drawing/2014/main" val="20001"/>
                        </a:ext>
                      </a:extLst>
                    </a:gridCol>
                    <a:gridCol w="1181589">
                      <a:extLst>
                        <a:ext uri="{9D8B030D-6E8A-4147-A177-3AD203B41FA5}">
                          <a16:colId xmlns:a16="http://schemas.microsoft.com/office/drawing/2014/main" val="20002"/>
                        </a:ext>
                      </a:extLst>
                    </a:gridCol>
                    <a:gridCol w="1284025">
                      <a:extLst>
                        <a:ext uri="{9D8B030D-6E8A-4147-A177-3AD203B41FA5}">
                          <a16:colId xmlns:a16="http://schemas.microsoft.com/office/drawing/2014/main" val="20003"/>
                        </a:ext>
                      </a:extLst>
                    </a:gridCol>
                    <a:gridCol w="1201869">
                      <a:extLst>
                        <a:ext uri="{9D8B030D-6E8A-4147-A177-3AD203B41FA5}">
                          <a16:colId xmlns:a16="http://schemas.microsoft.com/office/drawing/2014/main" val="20004"/>
                        </a:ext>
                      </a:extLst>
                    </a:gridCol>
                  </a:tblGrid>
                  <a:tr h="252614">
                    <a:tc gridSpan="5">
                      <a:txBody>
                        <a:bodyPr/>
                        <a:lstStyle/>
                        <a:p>
                          <a:pPr marL="0" lvl="0" indent="0" algn="l" rtl="0">
                            <a:spcBef>
                              <a:spcPts val="0"/>
                            </a:spcBef>
                            <a:spcAft>
                              <a:spcPts val="0"/>
                            </a:spcAft>
                            <a:buNone/>
                          </a:pPr>
                          <a:r>
                            <a:rPr lang="en-US" sz="1100" dirty="0"/>
                            <a:t>Table 7 Second Stage Equations: Pre- vs. Post-Implementation for RPA Adopters and Control Sample</a:t>
                          </a:r>
                          <a:endParaRPr sz="1100" dirty="0">
                            <a:latin typeface="+mn-lt"/>
                            <a:ea typeface="+mn-ea"/>
                          </a:endParaRPr>
                        </a:p>
                      </a:txBody>
                      <a:tcPr marL="42487" marR="42487" marT="42487" marB="42487"/>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lgn="ctr">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pPr marL="0" lvl="0" indent="0" algn="ctr" rtl="0">
                            <a:spcBef>
                              <a:spcPts val="0"/>
                            </a:spcBef>
                            <a:spcAft>
                              <a:spcPts val="0"/>
                            </a:spcAft>
                            <a:buNone/>
                          </a:pPr>
                          <a:endParaRPr sz="1200" dirty="0">
                            <a:solidFill>
                              <a:srgbClr val="011635"/>
                            </a:solidFill>
                            <a:latin typeface="+mn-lt"/>
                            <a:ea typeface="+mn-ea"/>
                            <a:cs typeface="Vidaloka"/>
                            <a:sym typeface="Vidaloka"/>
                          </a:endParaRPr>
                        </a:p>
                      </a:txBody>
                      <a:tcPr marL="42487" marR="42487" marT="42487" marB="42487" anchor="ctr">
                        <a:lnL w="28575" cap="flat" cmpd="sng" algn="ctr">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759994724"/>
                      </a:ext>
                    </a:extLst>
                  </a:tr>
                  <a:tr h="321281">
                    <a:tc>
                      <a:txBody>
                        <a:bodyPr/>
                        <a:lstStyle/>
                        <a:p>
                          <a:pPr marL="0" lvl="0" indent="0" algn="l" rtl="0">
                            <a:spcBef>
                              <a:spcPts val="0"/>
                            </a:spcBef>
                            <a:spcAft>
                              <a:spcPts val="0"/>
                            </a:spcAft>
                            <a:buNone/>
                          </a:pPr>
                          <a:endParaRPr sz="1100" dirty="0">
                            <a:latin typeface="+mn-lt"/>
                            <a:ea typeface="+mn-ea"/>
                          </a:endParaRPr>
                        </a:p>
                      </a:txBody>
                      <a:tcPr marL="42487" marR="42487" marT="42487" marB="42487"/>
                    </a:tc>
                    <a:tc>
                      <a:txBody>
                        <a:bodyPr/>
                        <a:lstStyle/>
                        <a:p>
                          <a:pPr marL="0" lvl="0" indent="0" algn="ctr" rtl="0">
                            <a:spcBef>
                              <a:spcPts val="0"/>
                            </a:spcBef>
                            <a:spcAft>
                              <a:spcPts val="0"/>
                            </a:spcAft>
                            <a:buNone/>
                          </a:pPr>
                          <a:r>
                            <a:rPr lang="en-US" sz="1100" dirty="0">
                              <a:solidFill>
                                <a:srgbClr val="011635"/>
                              </a:solidFill>
                              <a:latin typeface="+mn-lt"/>
                              <a:ea typeface="+mn-ea"/>
                              <a:cs typeface="Vidaloka"/>
                              <a:sym typeface="Vidaloka"/>
                            </a:rPr>
                            <a:t>DAQ</a:t>
                          </a:r>
                          <a:endParaRPr sz="11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latin typeface="+mn-lt"/>
                              <a:ea typeface="+mn-ea"/>
                              <a:cs typeface="Vidaloka"/>
                              <a:sym typeface="Vidaloka"/>
                            </a:rPr>
                            <a:t>RM</a:t>
                          </a:r>
                          <a:endParaRPr sz="11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latin typeface="+mn-lt"/>
                              <a:ea typeface="+mn-ea"/>
                              <a:cs typeface="Vidaloka"/>
                              <a:sym typeface="Vidaloka"/>
                            </a:rPr>
                            <a:t>ABEXP</a:t>
                          </a:r>
                          <a:endParaRPr sz="11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None/>
                          </a:pPr>
                          <a:r>
                            <a:rPr lang="en-US" sz="1100" dirty="0">
                              <a:solidFill>
                                <a:srgbClr val="011635"/>
                              </a:solidFill>
                              <a:latin typeface="+mn-lt"/>
                              <a:ea typeface="+mn-ea"/>
                              <a:cs typeface="Vidaloka"/>
                              <a:sym typeface="Vidaloka"/>
                            </a:rPr>
                            <a:t>ABPROD</a:t>
                          </a:r>
                          <a:endParaRPr sz="1100" dirty="0">
                            <a:solidFill>
                              <a:srgbClr val="011635"/>
                            </a:solidFill>
                            <a:latin typeface="+mn-lt"/>
                            <a:ea typeface="+mn-ea"/>
                            <a:cs typeface="Vidaloka"/>
                            <a:sym typeface="Vidaloka"/>
                          </a:endParaRPr>
                        </a:p>
                      </a:txBody>
                      <a:tcPr marL="42487" marR="42487" marT="42487" marB="42487" anchor="ctr"/>
                    </a:tc>
                    <a:extLst>
                      <a:ext uri="{0D108BD9-81ED-4DB2-BD59-A6C34878D82A}">
                        <a16:rowId xmlns:a16="http://schemas.microsoft.com/office/drawing/2014/main" val="10000"/>
                      </a:ext>
                    </a:extLst>
                  </a:tr>
                  <a:tr h="420254">
                    <a:tc>
                      <a:txBody>
                        <a:bodyPr/>
                        <a:lstStyle/>
                        <a:p>
                          <a:pPr marL="0" lvl="0" indent="0" algn="ctr" rtl="0">
                            <a:spcBef>
                              <a:spcPts val="0"/>
                            </a:spcBef>
                            <a:spcAft>
                              <a:spcPts val="0"/>
                            </a:spcAft>
                            <a:buNone/>
                          </a:pPr>
                          <a:r>
                            <a:rPr lang="en-US" sz="1100" b="0" dirty="0">
                              <a:solidFill>
                                <a:srgbClr val="011635"/>
                              </a:solidFill>
                              <a:latin typeface="+mn-lt"/>
                              <a:ea typeface="+mn-ea"/>
                              <a:cs typeface="Vidaloka"/>
                              <a:sym typeface="Vidaloka"/>
                            </a:rPr>
                            <a:t>RM/ DAQ</a:t>
                          </a:r>
                          <a:endParaRPr sz="11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-0.088</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(-1.541)</a:t>
                          </a: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-0.883***</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(-2.616)</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-0.521***</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(-2.827)</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-0.382*</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(-1.729)</a:t>
                          </a:r>
                          <a:endParaRPr sz="1100"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521981451"/>
                      </a:ext>
                    </a:extLst>
                  </a:tr>
                  <a:tr h="420254">
                    <a:tc>
                      <a:txBody>
                        <a:bodyPr/>
                        <a:lstStyle/>
                        <a:p>
                          <a:pPr marL="0" lvl="0" indent="0" algn="ctr" rtl="0">
                            <a:spcBef>
                              <a:spcPts val="0"/>
                            </a:spcBef>
                            <a:spcAft>
                              <a:spcPts val="0"/>
                            </a:spcAft>
                            <a:buNone/>
                          </a:pPr>
                          <a:r>
                            <a:rPr lang="en-US" sz="1100" b="0" dirty="0">
                              <a:solidFill>
                                <a:srgbClr val="011635"/>
                              </a:solidFill>
                              <a:latin typeface="+mn-lt"/>
                              <a:ea typeface="+mn-ea"/>
                              <a:cs typeface="Vidaloka"/>
                              <a:sym typeface="Vidaloka"/>
                            </a:rPr>
                            <a:t>POST</a:t>
                          </a:r>
                          <a:endParaRPr sz="11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0.040*</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(1.752)</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0.055***</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(3.065)</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0.035***</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(3.555)</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0.023**</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(2.027)</a:t>
                          </a:r>
                          <a:endParaRPr sz="1100"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3406600909"/>
                      </a:ext>
                    </a:extLst>
                  </a:tr>
                  <a:tr h="420254">
                    <a:tc>
                      <a:txBody>
                        <a:bodyPr/>
                        <a:lstStyle/>
                        <a:p>
                          <a:pPr marL="0" lvl="0" indent="0" algn="ctr" rtl="0">
                            <a:spcBef>
                              <a:spcPts val="0"/>
                            </a:spcBef>
                            <a:spcAft>
                              <a:spcPts val="0"/>
                            </a:spcAft>
                            <a:buNone/>
                          </a:pPr>
                          <a:r>
                            <a:rPr lang="en-US" sz="1100" b="0" dirty="0">
                              <a:solidFill>
                                <a:srgbClr val="011635"/>
                              </a:solidFill>
                              <a:latin typeface="+mn-lt"/>
                              <a:ea typeface="+mn-ea"/>
                              <a:cs typeface="Vidaloka"/>
                              <a:sym typeface="Vidaloka"/>
                            </a:rPr>
                            <a:t>RPA</a:t>
                          </a:r>
                          <a:endParaRPr sz="11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-0.006</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(-0.318)</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-0.021*</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(-1.955)</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-0.009</a:t>
                          </a:r>
                        </a:p>
                        <a:p>
                          <a:pPr marL="0" lvl="0" indent="0" algn="ctr" rtl="0">
                            <a:spcBef>
                              <a:spcPts val="0"/>
                            </a:spcBef>
                            <a:spcAft>
                              <a:spcPts val="0"/>
                            </a:spcAft>
                            <a:buClr>
                              <a:srgbClr val="000000"/>
                            </a:buClr>
                            <a:buSzPts val="1100"/>
                            <a:buFont typeface="Arial"/>
                            <a:buNone/>
                          </a:pPr>
                          <a:r>
                            <a:rPr lang="en-US" sz="1100" dirty="0">
                              <a:solidFill>
                                <a:schemeClr val="dk1"/>
                              </a:solidFill>
                              <a:latin typeface="+mn-lt"/>
                              <a:ea typeface="+mn-ea"/>
                              <a:cs typeface="Montserrat"/>
                              <a:sym typeface="Montserrat"/>
                            </a:rPr>
                            <a:t>(-1.478)</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dirty="0">
                              <a:solidFill>
                                <a:schemeClr val="dk1"/>
                              </a:solidFill>
                              <a:latin typeface="+mn-lt"/>
                              <a:ea typeface="+mn-ea"/>
                              <a:cs typeface="Montserrat"/>
                              <a:sym typeface="Montserrat"/>
                            </a:rPr>
                            <a:t>-0.009</a:t>
                          </a:r>
                        </a:p>
                        <a:p>
                          <a:pPr marL="0" lvl="0" indent="0" algn="ctr" rtl="0">
                            <a:spcBef>
                              <a:spcPts val="0"/>
                            </a:spcBef>
                            <a:spcAft>
                              <a:spcPts val="0"/>
                            </a:spcAft>
                            <a:buNone/>
                          </a:pPr>
                          <a:r>
                            <a:rPr lang="en-US" sz="1100" dirty="0">
                              <a:solidFill>
                                <a:schemeClr val="dk1"/>
                              </a:solidFill>
                              <a:latin typeface="+mn-lt"/>
                              <a:ea typeface="+mn-ea"/>
                              <a:cs typeface="Montserrat"/>
                              <a:sym typeface="Montserrat"/>
                            </a:rPr>
                            <a:t>(-1.425)</a:t>
                          </a:r>
                          <a:endParaRPr sz="1100"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3106609567"/>
                      </a:ext>
                    </a:extLst>
                  </a:tr>
                  <a:tr h="420254">
                    <a:tc>
                      <a:txBody>
                        <a:bodyPr/>
                        <a:lstStyle/>
                        <a:p>
                          <a:pPr marL="0" lvl="0" indent="0" algn="ctr" rtl="0">
                            <a:spcBef>
                              <a:spcPts val="0"/>
                            </a:spcBef>
                            <a:spcAft>
                              <a:spcPts val="0"/>
                            </a:spcAft>
                            <a:buNone/>
                          </a:pPr>
                          <a:r>
                            <a:rPr lang="en-US" sz="1100" b="1" dirty="0">
                              <a:solidFill>
                                <a:srgbClr val="011635"/>
                              </a:solidFill>
                              <a:latin typeface="+mn-lt"/>
                              <a:ea typeface="+mn-ea"/>
                              <a:cs typeface="Vidaloka"/>
                              <a:sym typeface="Vidaloka"/>
                            </a:rPr>
                            <a:t>POST*RPA</a:t>
                          </a:r>
                          <a:endParaRPr sz="1100" b="1"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ontserrat"/>
                              <a:sym typeface="Montserrat"/>
                            </a:rPr>
                            <a:t>0.011</a:t>
                          </a:r>
                        </a:p>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ontserrat"/>
                              <a:sym typeface="Montserrat"/>
                            </a:rPr>
                            <a:t>(0.445)</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b="1" dirty="0">
                              <a:solidFill>
                                <a:schemeClr val="dk1"/>
                              </a:solidFill>
                              <a:latin typeface="+mn-lt"/>
                              <a:ea typeface="+mn-ea"/>
                              <a:cs typeface="Montserrat"/>
                              <a:sym typeface="Montserrat"/>
                            </a:rPr>
                            <a:t>0.019</a:t>
                          </a:r>
                        </a:p>
                        <a:p>
                          <a:pPr marL="0" lvl="0" indent="0" algn="ctr" rtl="0">
                            <a:spcBef>
                              <a:spcPts val="0"/>
                            </a:spcBef>
                            <a:spcAft>
                              <a:spcPts val="0"/>
                            </a:spcAft>
                            <a:buNone/>
                          </a:pPr>
                          <a:r>
                            <a:rPr lang="en-US" sz="1100" b="1" dirty="0">
                              <a:solidFill>
                                <a:schemeClr val="dk1"/>
                              </a:solidFill>
                              <a:latin typeface="+mn-lt"/>
                              <a:ea typeface="+mn-ea"/>
                              <a:cs typeface="Montserrat"/>
                              <a:sym typeface="Montserrat"/>
                            </a:rPr>
                            <a:t>(1.217)</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ontserrat"/>
                              <a:sym typeface="Montserrat"/>
                            </a:rPr>
                            <a:t>0.007</a:t>
                          </a:r>
                        </a:p>
                        <a:p>
                          <a:pPr marL="0" lvl="0" indent="0" algn="ctr" rtl="0">
                            <a:spcBef>
                              <a:spcPts val="0"/>
                            </a:spcBef>
                            <a:spcAft>
                              <a:spcPts val="0"/>
                            </a:spcAft>
                            <a:buClr>
                              <a:srgbClr val="000000"/>
                            </a:buClr>
                            <a:buSzPts val="1100"/>
                            <a:buFont typeface="Arial"/>
                            <a:buNone/>
                          </a:pPr>
                          <a:r>
                            <a:rPr lang="en-US" sz="1100" b="1" dirty="0">
                              <a:solidFill>
                                <a:schemeClr val="dk1"/>
                              </a:solidFill>
                              <a:latin typeface="+mn-lt"/>
                              <a:ea typeface="+mn-ea"/>
                              <a:cs typeface="Montserrat"/>
                              <a:sym typeface="Montserrat"/>
                            </a:rPr>
                            <a:t>(0.878)</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None/>
                          </a:pPr>
                          <a:r>
                            <a:rPr lang="en-US" sz="1100" b="1" dirty="0">
                              <a:solidFill>
                                <a:schemeClr val="dk1"/>
                              </a:solidFill>
                              <a:latin typeface="+mn-lt"/>
                              <a:ea typeface="+mn-ea"/>
                              <a:cs typeface="Montserrat"/>
                              <a:sym typeface="Montserrat"/>
                            </a:rPr>
                            <a:t>0.010</a:t>
                          </a:r>
                        </a:p>
                        <a:p>
                          <a:pPr marL="0" lvl="0" indent="0" algn="ctr" rtl="0">
                            <a:spcBef>
                              <a:spcPts val="0"/>
                            </a:spcBef>
                            <a:spcAft>
                              <a:spcPts val="0"/>
                            </a:spcAft>
                            <a:buNone/>
                          </a:pPr>
                          <a:r>
                            <a:rPr lang="en-US" sz="1100" b="1" dirty="0">
                              <a:solidFill>
                                <a:schemeClr val="dk1"/>
                              </a:solidFill>
                              <a:latin typeface="+mn-lt"/>
                              <a:ea typeface="+mn-ea"/>
                              <a:cs typeface="Montserrat"/>
                              <a:sym typeface="Montserrat"/>
                            </a:rPr>
                            <a:t>(0.984)</a:t>
                          </a:r>
                          <a:endParaRPr sz="1100" b="1" dirty="0">
                            <a:solidFill>
                              <a:schemeClr val="dk1"/>
                            </a:solidFill>
                            <a:latin typeface="+mn-lt"/>
                            <a:ea typeface="+mn-ea"/>
                            <a:cs typeface="Montserrat"/>
                            <a:sym typeface="Montserrat"/>
                          </a:endParaRPr>
                        </a:p>
                      </a:txBody>
                      <a:tcPr marL="42487" marR="42487" marT="42487" marB="42487" anchor="ctr"/>
                    </a:tc>
                    <a:extLst>
                      <a:ext uri="{0D108BD9-81ED-4DB2-BD59-A6C34878D82A}">
                        <a16:rowId xmlns:a16="http://schemas.microsoft.com/office/drawing/2014/main" val="369947576"/>
                      </a:ext>
                    </a:extLst>
                  </a:tr>
                  <a:tr h="321281">
                    <a:tc>
                      <a:txBody>
                        <a:bodyPr/>
                        <a:lstStyle/>
                        <a:p>
                          <a:pPr marL="0" lvl="0" indent="0" algn="ctr" rtl="0">
                            <a:spcBef>
                              <a:spcPts val="0"/>
                            </a:spcBef>
                            <a:spcAft>
                              <a:spcPts val="0"/>
                            </a:spcAft>
                            <a:buClr>
                              <a:schemeClr val="dk1"/>
                            </a:buClr>
                            <a:buSzPts val="1100"/>
                            <a:buFont typeface="Arial"/>
                            <a:buNone/>
                          </a:pPr>
                          <a:r>
                            <a:rPr lang="en-US" sz="1100" b="0" dirty="0">
                              <a:solidFill>
                                <a:srgbClr val="011635"/>
                              </a:solidFill>
                              <a:latin typeface="+mn-lt"/>
                              <a:ea typeface="+mn-ea"/>
                              <a:cs typeface="Vidaloka"/>
                              <a:sym typeface="Vidaloka"/>
                            </a:rPr>
                            <a:t>Control Variables</a:t>
                          </a:r>
                          <a:endParaRPr sz="1100" b="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Included</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Included</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Included</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Included</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0002"/>
                      </a:ext>
                    </a:extLst>
                  </a:tr>
                  <a:tr h="321281">
                    <a:tc>
                      <a:txBody>
                        <a:bodyPr/>
                        <a:lstStyle/>
                        <a:p>
                          <a:pPr marL="0" lvl="0" indent="0" algn="ctr" rtl="0">
                            <a:spcBef>
                              <a:spcPts val="0"/>
                            </a:spcBef>
                            <a:spcAft>
                              <a:spcPts val="0"/>
                            </a:spcAft>
                            <a:buClr>
                              <a:schemeClr val="dk1"/>
                            </a:buClr>
                            <a:buSzPts val="1100"/>
                            <a:buFont typeface="Arial"/>
                            <a:buNone/>
                          </a:pPr>
                          <a:r>
                            <a:rPr lang="en-US" sz="1100" dirty="0">
                              <a:solidFill>
                                <a:srgbClr val="011635"/>
                              </a:solidFill>
                              <a:latin typeface="+mn-lt"/>
                              <a:ea typeface="+mn-ea"/>
                              <a:cs typeface="Vidaloka"/>
                              <a:sym typeface="Vidaloka"/>
                            </a:rPr>
                            <a:t>N</a:t>
                          </a:r>
                          <a:endParaRPr sz="1100" dirty="0">
                            <a:solidFill>
                              <a:srgbClr val="011635"/>
                            </a:solidFill>
                            <a:latin typeface="+mn-lt"/>
                            <a:ea typeface="+mn-ea"/>
                            <a:cs typeface="Vidaloka"/>
                            <a:sym typeface="Vidaloka"/>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984</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984</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984</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984</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3106777094"/>
                      </a:ext>
                    </a:extLst>
                  </a:tr>
                  <a:tr h="321281">
                    <a:tc>
                      <a:txBody>
                        <a:bodyPr/>
                        <a:lstStyle/>
                        <a:p>
                          <a:endParaRPr lang="zh-TW"/>
                        </a:p>
                      </a:txBody>
                      <a:tcPr marL="42487" marR="42487" marT="42487" marB="42487" anchor="ctr">
                        <a:blipFill>
                          <a:blip r:embed="rId3"/>
                          <a:stretch>
                            <a:fillRect l="-412" t="-900000" r="-331276" b="-145283"/>
                          </a:stretch>
                        </a:blipFill>
                      </a:tcP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0.122</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0.444</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cs typeface="Montserrat"/>
                              <a:sym typeface="Montserrat"/>
                            </a:rPr>
                            <a:t>0.382</a:t>
                          </a:r>
                          <a:endParaRPr sz="1100"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dirty="0">
                              <a:solidFill>
                                <a:schemeClr val="dk1"/>
                              </a:solidFill>
                              <a:latin typeface="+mn-lt"/>
                              <a:ea typeface="+mn-ea"/>
                            </a:rPr>
                            <a:t>0.449</a:t>
                          </a:r>
                          <a:endParaRPr sz="1100"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51522387"/>
                      </a:ext>
                    </a:extLst>
                  </a:tr>
                  <a:tr h="420254">
                    <a:tc>
                      <a:txBody>
                        <a:bodyPr/>
                        <a:lstStyle/>
                        <a:p>
                          <a:endParaRPr lang="zh-TW"/>
                        </a:p>
                      </a:txBody>
                      <a:tcPr marL="42487" marR="42487" marT="42487" marB="42487" anchor="ctr">
                        <a:blipFill>
                          <a:blip r:embed="rId3"/>
                          <a:stretch>
                            <a:fillRect l="-412" t="-768116" r="-331276" b="-11594"/>
                          </a:stretch>
                        </a:blipFill>
                      </a:tcP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0.050**</a:t>
                          </a:r>
                        </a:p>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(2.314)</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0.074***</a:t>
                          </a:r>
                        </a:p>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(3.323)</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0.041***</a:t>
                          </a:r>
                        </a:p>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cs typeface="Montserrat"/>
                              <a:sym typeface="Montserrat"/>
                            </a:rPr>
                            <a:t>(3.655)</a:t>
                          </a:r>
                          <a:endParaRPr sz="1100" b="1" dirty="0">
                            <a:solidFill>
                              <a:schemeClr val="dk1"/>
                            </a:solidFill>
                            <a:latin typeface="+mn-lt"/>
                            <a:ea typeface="+mn-ea"/>
                            <a:cs typeface="Montserrat"/>
                            <a:sym typeface="Montserrat"/>
                          </a:endParaRPr>
                        </a:p>
                      </a:txBody>
                      <a:tcPr marL="42487" marR="42487" marT="42487" marB="42487" anchor="ctr"/>
                    </a:tc>
                    <a:tc>
                      <a:txBody>
                        <a:bodyPr/>
                        <a:lstStyle/>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rPr>
                            <a:t>0.033**</a:t>
                          </a:r>
                        </a:p>
                        <a:p>
                          <a:pPr marL="0" lvl="0" indent="0" algn="ctr" rtl="0">
                            <a:spcBef>
                              <a:spcPts val="0"/>
                            </a:spcBef>
                            <a:spcAft>
                              <a:spcPts val="0"/>
                            </a:spcAft>
                            <a:buClr>
                              <a:schemeClr val="dk1"/>
                            </a:buClr>
                            <a:buSzPts val="1100"/>
                            <a:buFont typeface="Arial"/>
                            <a:buNone/>
                          </a:pPr>
                          <a:r>
                            <a:rPr lang="en-US" sz="1100" b="1" dirty="0">
                              <a:solidFill>
                                <a:schemeClr val="dk1"/>
                              </a:solidFill>
                              <a:latin typeface="+mn-lt"/>
                              <a:ea typeface="+mn-ea"/>
                            </a:rPr>
                            <a:t>(2.231)</a:t>
                          </a:r>
                          <a:endParaRPr sz="1100" b="1" dirty="0">
                            <a:solidFill>
                              <a:schemeClr val="dk1"/>
                            </a:solidFill>
                            <a:latin typeface="+mn-lt"/>
                            <a:ea typeface="+mn-ea"/>
                          </a:endParaRPr>
                        </a:p>
                      </a:txBody>
                      <a:tcPr marL="42487" marR="42487" marT="42487" marB="42487" anchor="ctr"/>
                    </a:tc>
                    <a:extLst>
                      <a:ext uri="{0D108BD9-81ED-4DB2-BD59-A6C34878D82A}">
                        <a16:rowId xmlns:a16="http://schemas.microsoft.com/office/drawing/2014/main" val="1362870970"/>
                      </a:ext>
                    </a:extLst>
                  </a:tr>
                </a:tbl>
              </a:graphicData>
            </a:graphic>
          </p:graphicFrame>
        </mc:Fallback>
      </mc:AlternateContent>
    </p:spTree>
    <p:extLst>
      <p:ext uri="{BB962C8B-B14F-4D97-AF65-F5344CB8AC3E}">
        <p14:creationId xmlns:p14="http://schemas.microsoft.com/office/powerpoint/2010/main" val="102831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691640" y="2571750"/>
            <a:ext cx="5232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latin typeface="+mn-lt"/>
              </a:rPr>
              <a:t>Conclusion</a:t>
            </a:r>
            <a:endParaRPr sz="4400" dirty="0">
              <a:latin typeface="+mn-lt"/>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06</a:t>
            </a:r>
            <a:endParaRPr dirty="0">
              <a:latin typeface="+mn-lt"/>
            </a:endParaRPr>
          </a:p>
        </p:txBody>
      </p:sp>
    </p:spTree>
    <p:extLst>
      <p:ext uri="{BB962C8B-B14F-4D97-AF65-F5344CB8AC3E}">
        <p14:creationId xmlns:p14="http://schemas.microsoft.com/office/powerpoint/2010/main" val="3346121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298450" algn="l" rtl="0">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lang="en" b="1">
                <a:solidFill>
                  <a:schemeClr val="hlink"/>
                </a:solidFill>
                <a:uFill>
                  <a:noFill/>
                </a:uFill>
                <a:hlinkClick r:id="rId6" action="ppaction://hlinksldjump"/>
              </a:rPr>
              <a:t>the fonts that we have used</a:t>
            </a:r>
            <a:r>
              <a:rPr lang="en">
                <a:solidFill>
                  <a:schemeClr val="dk1"/>
                </a:solidFill>
              </a:rPr>
              <a:t>. You can learn how to download and install fonts </a:t>
            </a:r>
            <a:r>
              <a:rPr lang="en" b="1">
                <a:solidFill>
                  <a:schemeClr val="hlink"/>
                </a:solidFill>
                <a:uFill>
                  <a:noFill/>
                </a:uFill>
                <a:hlinkClick r:id="rId7"/>
              </a:rPr>
              <a:t>here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lang="en" b="1">
                <a:solidFill>
                  <a:schemeClr val="dk1"/>
                </a:solidFill>
              </a:rPr>
              <a:t>a</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lternative resources</a:t>
            </a:r>
            <a:r>
              <a:rPr lang="en">
                <a:solidFill>
                  <a:schemeClr val="dk1"/>
                </a:solidFill>
              </a:rPr>
              <a:t> slides.</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 </a:t>
            </a: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thanks </a:t>
            </a:r>
            <a:r>
              <a:rPr lang="en">
                <a:solidFill>
                  <a:schemeClr val="dk1"/>
                </a:solidFill>
                <a:uFill>
                  <a:noFill/>
                </a:uFill>
                <a:hlinkClick r:id="rId9" action="ppaction://hlinksldjump">
                  <a:extLst>
                    <a:ext uri="{A12FA001-AC4F-418D-AE19-62706E023703}">
                      <ahyp:hlinkClr xmlns:ahyp="http://schemas.microsoft.com/office/drawing/2018/hyperlinkcolor" val="tx"/>
                    </a:ext>
                  </a:extLst>
                </a:hlinkClick>
              </a:rPr>
              <a:t>slide</a:t>
            </a:r>
            <a:r>
              <a:rPr lang="en">
                <a:solidFill>
                  <a:schemeClr val="dk1"/>
                </a:solidFill>
              </a:rPr>
              <a:t>, which you must keep so that proper credits for our design are given.</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Several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resources</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a:solidFill>
                  <a:schemeClr val="dk1"/>
                </a:solidFill>
              </a:rPr>
              <a:t>slides, where you’ll find links to all the elements used in the template.</a:t>
            </a:r>
            <a:endParaRPr>
              <a:solidFill>
                <a:schemeClr val="dk1"/>
              </a:solidFill>
            </a:endParaRPr>
          </a:p>
          <a:p>
            <a:pPr marL="457200" lvl="0" indent="-298450" algn="l" rtl="0">
              <a:spcBef>
                <a:spcPts val="0"/>
              </a:spcBef>
              <a:spcAft>
                <a:spcPts val="0"/>
              </a:spcAft>
              <a:buSzPts val="1100"/>
              <a:buFont typeface="Montserrat Medium"/>
              <a:buChar char="●"/>
            </a:pP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A selection of</a:t>
            </a:r>
            <a:r>
              <a:rPr lang="en" b="1">
                <a:solidFill>
                  <a:schemeClr val="dk1"/>
                </a:solidFill>
              </a:rPr>
              <a:t>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solidFill>
                  <a:schemeClr val="dk1"/>
                </a:solidFill>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Sets of </a:t>
            </a:r>
            <a:r>
              <a:rPr lang="en" b="1">
                <a:solidFill>
                  <a:schemeClr val="dk1"/>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3742850" y="1549881"/>
            <a:ext cx="4545000" cy="12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Whoa!</a:t>
            </a:r>
            <a:endParaRPr/>
          </a:p>
        </p:txBody>
      </p:sp>
      <p:sp>
        <p:nvSpPr>
          <p:cNvPr id="566" name="Google Shape;566;p68"/>
          <p:cNvSpPr txBox="1">
            <a:spLocks noGrp="1"/>
          </p:cNvSpPr>
          <p:nvPr>
            <p:ph type="subTitle" idx="1"/>
          </p:nvPr>
        </p:nvSpPr>
        <p:spPr>
          <a:xfrm>
            <a:off x="3742850" y="3039219"/>
            <a:ext cx="45450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l="8930" r="24822"/>
          <a:stretch/>
        </p:blipFill>
        <p:spPr>
          <a:xfrm>
            <a:off x="856150"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 calcmode="lin" valueType="num">
                                      <p:cBhvr additive="base">
                                        <p:cTn id="15" dur="1000"/>
                                        <p:tgtEl>
                                          <p:spTgt spid="5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0" name="Google Shape;580;p70"/>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581" name="Google Shape;581;p7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                         Insert a subtitle here if you need it</a:t>
            </a:r>
            <a:endParaRPr/>
          </a:p>
        </p:txBody>
      </p:sp>
      <p:pic>
        <p:nvPicPr>
          <p:cNvPr id="582" name="Google Shape;582;p70"/>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 calcmode="lin" valueType="num">
                                      <p:cBhvr additive="base">
                                        <p:cTn id="10" dur="1000"/>
                                        <p:tgtEl>
                                          <p:spTgt spid="58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anim calcmode="lin" valueType="num">
                                      <p:cBhvr additive="base">
                                        <p:cTn id="13" dur="1000"/>
                                        <p:tgtEl>
                                          <p:spTgt spid="58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2"/>
                                        </p:tgtEl>
                                        <p:attrNameLst>
                                          <p:attrName>style.visibility</p:attrName>
                                        </p:attrNameLst>
                                      </p:cBhvr>
                                      <p:to>
                                        <p:strVal val="visible"/>
                                      </p:to>
                                    </p:set>
                                    <p:anim calcmode="lin" valueType="num">
                                      <p:cBhvr additive="base">
                                        <p:cTn id="18" dur="1000"/>
                                        <p:tgtEl>
                                          <p:spTgt spid="5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1823720" y="2571750"/>
            <a:ext cx="52324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mn-lt"/>
              </a:rPr>
              <a:t>Literature Review &amp; Hypothesis Development </a:t>
            </a:r>
            <a:endParaRPr sz="3200" dirty="0">
              <a:latin typeface="+mn-lt"/>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n-lt"/>
              </a:rPr>
              <a:t>02</a:t>
            </a:r>
            <a:endParaRPr dirty="0">
              <a:latin typeface="+mn-lt"/>
            </a:endParaRPr>
          </a:p>
        </p:txBody>
      </p:sp>
    </p:spTree>
    <p:extLst>
      <p:ext uri="{BB962C8B-B14F-4D97-AF65-F5344CB8AC3E}">
        <p14:creationId xmlns:p14="http://schemas.microsoft.com/office/powerpoint/2010/main" val="1291185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MTB</a:t>
            </a:r>
            <a:endParaRPr i="1" dirty="0">
              <a:latin typeface="+mn-lt"/>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Market-to-book ratio</a:t>
            </a:r>
            <a:endParaRPr dirty="0">
              <a:latin typeface="+mn-lt"/>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LEV</a:t>
            </a:r>
            <a:endParaRPr i="1" dirty="0">
              <a:latin typeface="+mn-lt"/>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n-lt"/>
              </a:rPr>
              <a:t>Leverage</a:t>
            </a:r>
            <a:endParaRPr dirty="0">
              <a:latin typeface="+mn-lt"/>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OCF</a:t>
            </a:r>
            <a:endParaRPr i="1" dirty="0">
              <a:latin typeface="+mn-lt"/>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Operating cash flows*</a:t>
            </a:r>
            <a:endParaRPr dirty="0">
              <a:latin typeface="+mn-lt"/>
            </a:endParaRPr>
          </a:p>
        </p:txBody>
      </p:sp>
      <p:sp>
        <p:nvSpPr>
          <p:cNvPr id="1107" name="Google Shape;1107;p97"/>
          <p:cNvSpPr txBox="1">
            <a:spLocks noGrp="1"/>
          </p:cNvSpPr>
          <p:nvPr>
            <p:ph type="subTitle" idx="9"/>
          </p:nvPr>
        </p:nvSpPr>
        <p:spPr>
          <a:xfrm>
            <a:off x="2048383"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SIZE</a:t>
            </a:r>
            <a:endParaRPr i="1" dirty="0">
              <a:latin typeface="+mn-lt"/>
            </a:endParaRPr>
          </a:p>
        </p:txBody>
      </p:sp>
      <p:sp>
        <p:nvSpPr>
          <p:cNvPr id="1108" name="Google Shape;1108;p97"/>
          <p:cNvSpPr txBox="1">
            <a:spLocks noGrp="1"/>
          </p:cNvSpPr>
          <p:nvPr>
            <p:ph type="subTitle" idx="13"/>
          </p:nvPr>
        </p:nvSpPr>
        <p:spPr>
          <a:xfrm>
            <a:off x="2198533"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n-lt"/>
              </a:rPr>
              <a:t>L</a:t>
            </a:r>
            <a:r>
              <a:rPr lang="en" dirty="0">
                <a:latin typeface="+mn-lt"/>
              </a:rPr>
              <a:t>ogrithm of equity’s market value </a:t>
            </a:r>
            <a:endParaRPr dirty="0">
              <a:latin typeface="+mn-lt"/>
            </a:endParaRPr>
          </a:p>
        </p:txBody>
      </p:sp>
      <p:sp>
        <p:nvSpPr>
          <p:cNvPr id="1109" name="Google Shape;1109;p97"/>
          <p:cNvSpPr txBox="1">
            <a:spLocks noGrp="1"/>
          </p:cNvSpPr>
          <p:nvPr>
            <p:ph type="subTitle" idx="14"/>
          </p:nvPr>
        </p:nvSpPr>
        <p:spPr>
          <a:xfrm>
            <a:off x="4779666"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YEAR</a:t>
            </a:r>
            <a:endParaRPr i="1" dirty="0">
              <a:latin typeface="+mn-lt"/>
            </a:endParaRPr>
          </a:p>
        </p:txBody>
      </p:sp>
      <p:sp>
        <p:nvSpPr>
          <p:cNvPr id="1110" name="Google Shape;1110;p97"/>
          <p:cNvSpPr txBox="1">
            <a:spLocks noGrp="1"/>
          </p:cNvSpPr>
          <p:nvPr>
            <p:ph type="subTitle" idx="15"/>
          </p:nvPr>
        </p:nvSpPr>
        <p:spPr>
          <a:xfrm>
            <a:off x="4929816"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Trend variable</a:t>
            </a:r>
            <a:endParaRPr dirty="0">
              <a:latin typeface="+mn-lt"/>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3000133"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5737452"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Shared Control Variables</a:t>
            </a:r>
            <a:endParaRPr dirty="0">
              <a:latin typeface="+mj-lt"/>
            </a:endParaRPr>
          </a:p>
        </p:txBody>
      </p:sp>
    </p:spTree>
    <p:extLst>
      <p:ext uri="{BB962C8B-B14F-4D97-AF65-F5344CB8AC3E}">
        <p14:creationId xmlns:p14="http://schemas.microsoft.com/office/powerpoint/2010/main" val="426666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9"/>
                                        </p:tgtEl>
                                        <p:attrNameLst>
                                          <p:attrName>style.visibility</p:attrName>
                                        </p:attrNameLst>
                                      </p:cBhvr>
                                      <p:to>
                                        <p:strVal val="visible"/>
                                      </p:to>
                                    </p:set>
                                    <p:anim calcmode="lin" valueType="num">
                                      <p:cBhvr additive="base">
                                        <p:cTn id="51" dur="1000"/>
                                        <p:tgtEl>
                                          <p:spTgt spid="1109"/>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10"/>
                                        </p:tgtEl>
                                        <p:attrNameLst>
                                          <p:attrName>style.visibility</p:attrName>
                                        </p:attrNameLst>
                                      </p:cBhvr>
                                      <p:to>
                                        <p:strVal val="visible"/>
                                      </p:to>
                                    </p:set>
                                    <p:anim calcmode="lin" valueType="num">
                                      <p:cBhvr additive="base">
                                        <p:cTn id="54" dur="1000"/>
                                        <p:tgtEl>
                                          <p:spTgt spid="1110"/>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35"/>
                                        </p:tgtEl>
                                        <p:attrNameLst>
                                          <p:attrName>style.visibility</p:attrName>
                                        </p:attrNameLst>
                                      </p:cBhvr>
                                      <p:to>
                                        <p:strVal val="visible"/>
                                      </p:to>
                                    </p:set>
                                    <p:anim calcmode="lin" valueType="num">
                                      <p:cBhvr additive="base">
                                        <p:cTn id="57"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INST</a:t>
            </a:r>
            <a:endParaRPr i="1" dirty="0">
              <a:latin typeface="+mn-lt"/>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Ratio of the institutional investors</a:t>
            </a:r>
            <a:endParaRPr dirty="0">
              <a:latin typeface="+mn-lt"/>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MS</a:t>
            </a:r>
            <a:endParaRPr i="1" dirty="0">
              <a:latin typeface="+mn-lt"/>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Industry-adjusted </a:t>
            </a:r>
          </a:p>
          <a:p>
            <a:pPr marL="0" lvl="0" indent="0" algn="ctr" rtl="0">
              <a:spcBef>
                <a:spcPts val="0"/>
              </a:spcBef>
              <a:spcAft>
                <a:spcPts val="0"/>
              </a:spcAft>
              <a:buNone/>
            </a:pPr>
            <a:r>
              <a:rPr lang="en-US" altLang="zh-TW" dirty="0">
                <a:latin typeface="+mn-lt"/>
              </a:rPr>
              <a:t>market share</a:t>
            </a:r>
            <a:endParaRPr dirty="0">
              <a:latin typeface="+mn-lt"/>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ZSCORE</a:t>
            </a:r>
            <a:endParaRPr i="1" dirty="0">
              <a:latin typeface="+mn-lt"/>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Altman’s Z-score</a:t>
            </a:r>
            <a:endParaRPr dirty="0">
              <a:latin typeface="+mn-lt"/>
            </a:endParaRPr>
          </a:p>
        </p:txBody>
      </p:sp>
      <p:sp>
        <p:nvSpPr>
          <p:cNvPr id="1107" name="Google Shape;1107;p97"/>
          <p:cNvSpPr txBox="1">
            <a:spLocks noGrp="1"/>
          </p:cNvSpPr>
          <p:nvPr>
            <p:ph type="subTitle" idx="9"/>
          </p:nvPr>
        </p:nvSpPr>
        <p:spPr>
          <a:xfrm>
            <a:off x="2048383"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CYCLE</a:t>
            </a:r>
            <a:endParaRPr i="1" dirty="0">
              <a:latin typeface="+mn-lt"/>
            </a:endParaRPr>
          </a:p>
        </p:txBody>
      </p:sp>
      <p:sp>
        <p:nvSpPr>
          <p:cNvPr id="1108" name="Google Shape;1108;p97"/>
          <p:cNvSpPr txBox="1">
            <a:spLocks noGrp="1"/>
          </p:cNvSpPr>
          <p:nvPr>
            <p:ph type="subTitle" idx="13"/>
          </p:nvPr>
        </p:nvSpPr>
        <p:spPr>
          <a:xfrm>
            <a:off x="2198533"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Operating Cycle</a:t>
            </a:r>
            <a:endParaRPr dirty="0">
              <a:latin typeface="+mn-lt"/>
            </a:endParaRPr>
          </a:p>
        </p:txBody>
      </p:sp>
      <p:sp>
        <p:nvSpPr>
          <p:cNvPr id="1109" name="Google Shape;1109;p97"/>
          <p:cNvSpPr txBox="1">
            <a:spLocks noGrp="1"/>
          </p:cNvSpPr>
          <p:nvPr>
            <p:ph type="subTitle" idx="14"/>
          </p:nvPr>
        </p:nvSpPr>
        <p:spPr>
          <a:xfrm>
            <a:off x="4779666"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mn-lt"/>
              </a:rPr>
              <a:t>NOA</a:t>
            </a:r>
            <a:endParaRPr i="1" dirty="0">
              <a:latin typeface="+mn-lt"/>
            </a:endParaRPr>
          </a:p>
        </p:txBody>
      </p:sp>
      <p:sp>
        <p:nvSpPr>
          <p:cNvPr id="1110" name="Google Shape;1110;p97"/>
          <p:cNvSpPr txBox="1">
            <a:spLocks noGrp="1"/>
          </p:cNvSpPr>
          <p:nvPr>
            <p:ph type="subTitle" idx="15"/>
          </p:nvPr>
        </p:nvSpPr>
        <p:spPr>
          <a:xfrm>
            <a:off x="4929816"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Net operating assets*</a:t>
            </a:r>
            <a:endParaRPr dirty="0">
              <a:latin typeface="+mn-lt"/>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3000133"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5737452"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Shared Control Variables (Continued)</a:t>
            </a:r>
            <a:endParaRPr dirty="0">
              <a:latin typeface="+mj-lt"/>
            </a:endParaRPr>
          </a:p>
        </p:txBody>
      </p:sp>
    </p:spTree>
    <p:extLst>
      <p:ext uri="{BB962C8B-B14F-4D97-AF65-F5344CB8AC3E}">
        <p14:creationId xmlns:p14="http://schemas.microsoft.com/office/powerpoint/2010/main" val="33625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9"/>
                                        </p:tgtEl>
                                        <p:attrNameLst>
                                          <p:attrName>style.visibility</p:attrName>
                                        </p:attrNameLst>
                                      </p:cBhvr>
                                      <p:to>
                                        <p:strVal val="visible"/>
                                      </p:to>
                                    </p:set>
                                    <p:anim calcmode="lin" valueType="num">
                                      <p:cBhvr additive="base">
                                        <p:cTn id="51" dur="1000"/>
                                        <p:tgtEl>
                                          <p:spTgt spid="1109"/>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10"/>
                                        </p:tgtEl>
                                        <p:attrNameLst>
                                          <p:attrName>style.visibility</p:attrName>
                                        </p:attrNameLst>
                                      </p:cBhvr>
                                      <p:to>
                                        <p:strVal val="visible"/>
                                      </p:to>
                                    </p:set>
                                    <p:anim calcmode="lin" valueType="num">
                                      <p:cBhvr additive="base">
                                        <p:cTn id="54" dur="1000"/>
                                        <p:tgtEl>
                                          <p:spTgt spid="1110"/>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35"/>
                                        </p:tgtEl>
                                        <p:attrNameLst>
                                          <p:attrName>style.visibility</p:attrName>
                                        </p:attrNameLst>
                                      </p:cBhvr>
                                      <p:to>
                                        <p:strVal val="visible"/>
                                      </p:to>
                                    </p:set>
                                    <p:anim calcmode="lin" valueType="num">
                                      <p:cBhvr additive="base">
                                        <p:cTn id="57"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Shared Control Variables</a:t>
            </a:r>
            <a:endParaRPr dirty="0">
              <a:latin typeface="+mj-lt"/>
            </a:endParaRPr>
          </a:p>
        </p:txBody>
      </p:sp>
    </p:spTree>
    <p:extLst>
      <p:ext uri="{BB962C8B-B14F-4D97-AF65-F5344CB8AC3E}">
        <p14:creationId xmlns:p14="http://schemas.microsoft.com/office/powerpoint/2010/main" val="1392599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extLst>
      <p:ext uri="{BB962C8B-B14F-4D97-AF65-F5344CB8AC3E}">
        <p14:creationId xmlns:p14="http://schemas.microsoft.com/office/powerpoint/2010/main" val="22446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1870042" y="1346240"/>
            <a:ext cx="5541908" cy="2451019"/>
          </a:xfrm>
          <a:prstGeom prst="rect">
            <a:avLst/>
          </a:prstGeom>
        </p:spPr>
        <p:txBody>
          <a:bodyPr spcFirstLastPara="1" wrap="square" lIns="91425" tIns="91425" rIns="91425" bIns="91425" anchor="t" anchorCtr="0">
            <a:noAutofit/>
          </a:bodyPr>
          <a:lstStyle/>
          <a:p>
            <a:pPr marL="285750" indent="-285750">
              <a:lnSpc>
                <a:spcPct val="200000"/>
              </a:lnSpc>
              <a:buClr>
                <a:schemeClr val="dk1"/>
              </a:buClr>
              <a:buSzPts val="1100"/>
            </a:pPr>
            <a:r>
              <a:rPr lang="en-US" sz="1600" dirty="0">
                <a:latin typeface="+mn-lt"/>
              </a:rPr>
              <a:t>First Wave of Automation in Accounting: ERP System</a:t>
            </a:r>
          </a:p>
          <a:p>
            <a:pPr marL="285750" indent="-285750">
              <a:lnSpc>
                <a:spcPct val="200000"/>
              </a:lnSpc>
              <a:buClr>
                <a:schemeClr val="dk1"/>
              </a:buClr>
              <a:buSzPts val="1100"/>
            </a:pPr>
            <a:r>
              <a:rPr lang="en-US" sz="1600" dirty="0">
                <a:latin typeface="+mn-lt"/>
              </a:rPr>
              <a:t>The New Automation Tool: RPA</a:t>
            </a:r>
          </a:p>
          <a:p>
            <a:pPr marL="285750" indent="-285750">
              <a:lnSpc>
                <a:spcPct val="200000"/>
              </a:lnSpc>
              <a:buClr>
                <a:schemeClr val="dk1"/>
              </a:buClr>
              <a:buSzPts val="1100"/>
            </a:pPr>
            <a:r>
              <a:rPr lang="en-US" sz="1600" dirty="0">
                <a:latin typeface="+mn-lt"/>
              </a:rPr>
              <a:t>Earnings Management with Automation Tools</a:t>
            </a:r>
          </a:p>
          <a:p>
            <a:pPr marL="742950" lvl="1" indent="-285750" algn="l">
              <a:lnSpc>
                <a:spcPct val="200000"/>
              </a:lnSpc>
              <a:buSzPts val="1100"/>
            </a:pPr>
            <a:r>
              <a:rPr lang="en-US" sz="1600" dirty="0">
                <a:latin typeface="+mn-lt"/>
              </a:rPr>
              <a:t>Accrual-Based Earnings </a:t>
            </a:r>
            <a:r>
              <a:rPr lang="en-US" altLang="zh-TW" sz="1600" dirty="0">
                <a:latin typeface="+mn-lt"/>
              </a:rPr>
              <a:t>Management &amp; Hypothesis 1</a:t>
            </a:r>
          </a:p>
          <a:p>
            <a:pPr marL="742950" lvl="1" indent="-285750" algn="l">
              <a:lnSpc>
                <a:spcPct val="200000"/>
              </a:lnSpc>
              <a:buSzPts val="1100"/>
            </a:pPr>
            <a:r>
              <a:rPr lang="en-US" sz="1600" dirty="0">
                <a:latin typeface="+mn-lt"/>
              </a:rPr>
              <a:t>Real Activities Manipulation &amp; Hypothesis 2</a:t>
            </a:r>
            <a:endParaRPr sz="1600" dirty="0">
              <a:latin typeface="+mn-lt"/>
            </a:endParaRPr>
          </a:p>
        </p:txBody>
      </p:sp>
      <p:sp>
        <p:nvSpPr>
          <p:cNvPr id="554" name="Google Shape;554;p66"/>
          <p:cNvSpPr txBox="1">
            <a:spLocks noGrp="1"/>
          </p:cNvSpPr>
          <p:nvPr>
            <p:ph type="title"/>
          </p:nvPr>
        </p:nvSpPr>
        <p:spPr>
          <a:xfrm>
            <a:off x="1336040" y="511065"/>
            <a:ext cx="647192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mj-lt"/>
              </a:rPr>
              <a:t>02 Literature Review &amp; Hypothesis Development</a:t>
            </a:r>
            <a:endParaRPr sz="24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7704000" cy="2899625"/>
        </p:xfrm>
        <a:graphic>
          <a:graphicData uri="http://schemas.openxmlformats.org/drawingml/2006/table">
            <a:tbl>
              <a:tblPr>
                <a:noFill/>
                <a:tableStyleId>{AABE56E4-0875-40C2-81E8-F1B9672FA1F8}</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809244" y="1008499"/>
            <a:ext cx="8404204" cy="2660975"/>
          </a:xfrm>
          <a:prstGeom prst="rect">
            <a:avLst/>
          </a:prstGeom>
        </p:spPr>
        <p:txBody>
          <a:bodyPr spcFirstLastPara="1" wrap="square" lIns="91425" tIns="91425" rIns="91425" bIns="91425" anchor="t" anchorCtr="0">
            <a:noAutofit/>
          </a:bodyPr>
          <a:lstStyle/>
          <a:p>
            <a:pPr marL="285750" indent="-285750">
              <a:lnSpc>
                <a:spcPct val="200000"/>
              </a:lnSpc>
              <a:buClr>
                <a:schemeClr val="dk1"/>
              </a:buClr>
              <a:buSzPts val="1100"/>
            </a:pPr>
            <a:r>
              <a:rPr lang="en-US" altLang="zh-TW" sz="1200" dirty="0">
                <a:latin typeface="+mn-lt"/>
              </a:rPr>
              <a:t>Target: RPA technology adoption, using Paredes and Wheatley (2018) 's document analysis method for ERP implementations.</a:t>
            </a:r>
          </a:p>
          <a:p>
            <a:pPr marL="285750" indent="-285750">
              <a:lnSpc>
                <a:spcPct val="200000"/>
              </a:lnSpc>
              <a:buClr>
                <a:schemeClr val="dk1"/>
              </a:buClr>
              <a:buSzPts val="1100"/>
            </a:pPr>
            <a:r>
              <a:rPr lang="en-US" altLang="zh-TW" sz="1200" dirty="0">
                <a:latin typeface="+mn-lt"/>
              </a:rPr>
              <a:t>Systematic keyword search in TWSE and </a:t>
            </a:r>
            <a:r>
              <a:rPr lang="en-US" altLang="zh-TW" sz="1200" dirty="0" err="1">
                <a:latin typeface="+mn-lt"/>
              </a:rPr>
              <a:t>TPEx</a:t>
            </a:r>
            <a:r>
              <a:rPr lang="en-US" altLang="zh-TW" sz="1200" dirty="0">
                <a:latin typeface="+mn-lt"/>
              </a:rPr>
              <a:t> firms' digital annual reports.</a:t>
            </a:r>
          </a:p>
          <a:p>
            <a:pPr marL="285750" indent="-285750">
              <a:lnSpc>
                <a:spcPct val="200000"/>
              </a:lnSpc>
              <a:buClr>
                <a:schemeClr val="dk1"/>
              </a:buClr>
              <a:buSzPts val="1100"/>
            </a:pPr>
            <a:r>
              <a:rPr lang="en-US" altLang="zh-TW" sz="1200" dirty="0">
                <a:latin typeface="+mn-lt"/>
              </a:rPr>
              <a:t>Keywords: “Robotic Process Automation,” “RPA,” and their Taiwanese Mandarin equivalents.</a:t>
            </a:r>
          </a:p>
          <a:p>
            <a:pPr marL="285750" indent="-285750">
              <a:lnSpc>
                <a:spcPct val="200000"/>
              </a:lnSpc>
              <a:buClr>
                <a:schemeClr val="dk1"/>
              </a:buClr>
              <a:buSzPts val="1100"/>
            </a:pPr>
            <a:r>
              <a:rPr lang="en-US" altLang="zh-TW" sz="1200" dirty="0">
                <a:latin typeface="+mn-lt"/>
              </a:rPr>
              <a:t>Verify RPA adoption through keyword analysis of documents. (Including RPA / implementation/education/ training, etc.)</a:t>
            </a:r>
          </a:p>
          <a:p>
            <a:pPr marL="285750" indent="-285750">
              <a:lnSpc>
                <a:spcPct val="200000"/>
              </a:lnSpc>
              <a:buClr>
                <a:schemeClr val="dk1"/>
              </a:buClr>
              <a:buSzPts val="1100"/>
            </a:pPr>
            <a:r>
              <a:rPr lang="en-US" altLang="zh-TW" sz="1200" dirty="0">
                <a:latin typeface="+mn-lt"/>
              </a:rPr>
              <a:t>Assume continuity of RPA initiatives if mentioned once, marking ongoing engagement in following years.</a:t>
            </a:r>
          </a:p>
        </p:txBody>
      </p:sp>
      <p:sp>
        <p:nvSpPr>
          <p:cNvPr id="554" name="Google Shape;554;p66"/>
          <p:cNvSpPr txBox="1">
            <a:spLocks noGrp="1"/>
          </p:cNvSpPr>
          <p:nvPr>
            <p:ph type="title"/>
          </p:nvPr>
        </p:nvSpPr>
        <p:spPr>
          <a:xfrm>
            <a:off x="1047496" y="426367"/>
            <a:ext cx="704900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mj-lt"/>
              </a:rPr>
              <a:t>First Wave of </a:t>
            </a:r>
            <a:r>
              <a:rPr lang="en-US" sz="2400" dirty="0">
                <a:latin typeface="+mj-lt"/>
              </a:rPr>
              <a:t>Automation</a:t>
            </a:r>
            <a:r>
              <a:rPr lang="en-US" sz="2000" dirty="0">
                <a:latin typeface="+mj-lt"/>
              </a:rPr>
              <a:t> in Accounting: ERP systems </a:t>
            </a:r>
            <a:endParaRPr sz="2000" dirty="0">
              <a:latin typeface="+mj-lt"/>
            </a:endParaRPr>
          </a:p>
        </p:txBody>
      </p:sp>
    </p:spTree>
    <p:extLst>
      <p:ext uri="{BB962C8B-B14F-4D97-AF65-F5344CB8AC3E}">
        <p14:creationId xmlns:p14="http://schemas.microsoft.com/office/powerpoint/2010/main" val="125064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5051675" cy="2835110"/>
        </p:xfrm>
        <a:graphic>
          <a:graphicData uri="http://schemas.openxmlformats.org/drawingml/2006/table">
            <a:tbl>
              <a:tblPr>
                <a:noFill/>
                <a:tableStyleId>{AABE56E4-0875-40C2-81E8-F1B9672FA1F8}</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7704000" cy="2368080"/>
        </p:xfrm>
        <a:graphic>
          <a:graphicData uri="http://schemas.openxmlformats.org/drawingml/2006/table">
            <a:tbl>
              <a:tblPr>
                <a:noFill/>
                <a:tableStyleId>{AABE56E4-0875-40C2-81E8-F1B9672FA1F8}</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副標題 2">
            <a:extLst>
              <a:ext uri="{FF2B5EF4-FFF2-40B4-BE49-F238E27FC236}">
                <a16:creationId xmlns:a16="http://schemas.microsoft.com/office/drawing/2014/main" id="{6257BC5F-C7C1-423F-479C-717A71642462}"/>
              </a:ext>
            </a:extLst>
          </p:cNvPr>
          <p:cNvSpPr>
            <a:spLocks noGrp="1"/>
          </p:cNvSpPr>
          <p:nvPr>
            <p:ph type="subTitle" idx="1"/>
          </p:nvPr>
        </p:nvSpPr>
        <p:spPr/>
        <p:txBody>
          <a:bodyPr/>
          <a:lstStyle/>
          <a:p>
            <a:pPr>
              <a:buFont typeface="Arial" panose="020B0604020202020204" pitchFamily="34" charset="0"/>
              <a:buChar char="•"/>
            </a:pPr>
            <a:r>
              <a:rPr lang="en-US" altLang="zh-TW" dirty="0">
                <a:latin typeface="+mn-lt"/>
              </a:rPr>
              <a:t>A</a:t>
            </a:r>
            <a:endParaRPr lang="zh-TW" altLang="en-US" dirty="0">
              <a:latin typeface="+mn-lt"/>
            </a:endParaRPr>
          </a:p>
        </p:txBody>
      </p:sp>
      <p:sp>
        <p:nvSpPr>
          <p:cNvPr id="5" name="標題 4">
            <a:extLst>
              <a:ext uri="{FF2B5EF4-FFF2-40B4-BE49-F238E27FC236}">
                <a16:creationId xmlns:a16="http://schemas.microsoft.com/office/drawing/2014/main" id="{0B993C00-8B6E-DED7-E925-BE3B7EEAE0EB}"/>
              </a:ext>
            </a:extLst>
          </p:cNvPr>
          <p:cNvSpPr>
            <a:spLocks noGrp="1"/>
          </p:cNvSpPr>
          <p:nvPr>
            <p:ph type="title"/>
          </p:nvPr>
        </p:nvSpPr>
        <p:spPr>
          <a:xfrm>
            <a:off x="1389413" y="593505"/>
            <a:ext cx="6431786" cy="497700"/>
          </a:xfrm>
        </p:spPr>
        <p:txBody>
          <a:bodyPr/>
          <a:lstStyle/>
          <a:p>
            <a:r>
              <a:rPr lang="en-US" altLang="zh-TW" sz="2400" dirty="0">
                <a:latin typeface="+mn-lt"/>
              </a:rPr>
              <a:t>The New Automation Tool: RPA</a:t>
            </a:r>
            <a:br>
              <a:rPr lang="en-US" altLang="zh-TW" sz="3200" dirty="0">
                <a:latin typeface="+mn-lt"/>
              </a:rPr>
            </a:br>
            <a:endParaRPr lang="zh-TW"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副標題 2">
            <a:extLst>
              <a:ext uri="{FF2B5EF4-FFF2-40B4-BE49-F238E27FC236}">
                <a16:creationId xmlns:a16="http://schemas.microsoft.com/office/drawing/2014/main" id="{6257BC5F-C7C1-423F-479C-717A71642462}"/>
              </a:ext>
            </a:extLst>
          </p:cNvPr>
          <p:cNvSpPr>
            <a:spLocks noGrp="1"/>
          </p:cNvSpPr>
          <p:nvPr>
            <p:ph type="subTitle" idx="1"/>
          </p:nvPr>
        </p:nvSpPr>
        <p:spPr/>
        <p:txBody>
          <a:bodyPr/>
          <a:lstStyle/>
          <a:p>
            <a:pPr>
              <a:buFont typeface="Arial" panose="020B0604020202020204" pitchFamily="34" charset="0"/>
              <a:buChar char="•"/>
            </a:pPr>
            <a:r>
              <a:rPr lang="en-US" altLang="zh-TW" dirty="0">
                <a:latin typeface="+mn-lt"/>
              </a:rPr>
              <a:t>A</a:t>
            </a:r>
            <a:endParaRPr lang="zh-TW" altLang="en-US" dirty="0">
              <a:latin typeface="+mn-lt"/>
            </a:endParaRPr>
          </a:p>
        </p:txBody>
      </p:sp>
      <p:sp>
        <p:nvSpPr>
          <p:cNvPr id="5" name="標題 4">
            <a:extLst>
              <a:ext uri="{FF2B5EF4-FFF2-40B4-BE49-F238E27FC236}">
                <a16:creationId xmlns:a16="http://schemas.microsoft.com/office/drawing/2014/main" id="{0B993C00-8B6E-DED7-E925-BE3B7EEAE0EB}"/>
              </a:ext>
            </a:extLst>
          </p:cNvPr>
          <p:cNvSpPr>
            <a:spLocks noGrp="1"/>
          </p:cNvSpPr>
          <p:nvPr>
            <p:ph type="title"/>
          </p:nvPr>
        </p:nvSpPr>
        <p:spPr>
          <a:xfrm>
            <a:off x="1389413" y="593505"/>
            <a:ext cx="6431786" cy="497700"/>
          </a:xfrm>
        </p:spPr>
        <p:txBody>
          <a:bodyPr/>
          <a:lstStyle/>
          <a:p>
            <a:r>
              <a:rPr lang="en-US" altLang="zh-TW" sz="2400" dirty="0">
                <a:latin typeface="+mn-lt"/>
              </a:rPr>
              <a:t>AM with Automation Tools </a:t>
            </a:r>
            <a:endParaRPr lang="zh-TW" altLang="en-US" dirty="0"/>
          </a:p>
        </p:txBody>
      </p:sp>
    </p:spTree>
    <p:extLst>
      <p:ext uri="{BB962C8B-B14F-4D97-AF65-F5344CB8AC3E}">
        <p14:creationId xmlns:p14="http://schemas.microsoft.com/office/powerpoint/2010/main" val="11604217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7239000" cy="2194440"/>
        </p:xfrm>
        <a:graphic>
          <a:graphicData uri="http://schemas.openxmlformats.org/drawingml/2006/table">
            <a:tbl>
              <a:tblPr>
                <a:noFill/>
                <a:tableStyleId>{AABE56E4-0875-40C2-81E8-F1B9672FA1F8}</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3" name="副標題 2">
            <a:extLst>
              <a:ext uri="{FF2B5EF4-FFF2-40B4-BE49-F238E27FC236}">
                <a16:creationId xmlns:a16="http://schemas.microsoft.com/office/drawing/2014/main" id="{6257BC5F-C7C1-423F-479C-717A71642462}"/>
              </a:ext>
            </a:extLst>
          </p:cNvPr>
          <p:cNvSpPr>
            <a:spLocks noGrp="1"/>
          </p:cNvSpPr>
          <p:nvPr>
            <p:ph type="subTitle" idx="1"/>
          </p:nvPr>
        </p:nvSpPr>
        <p:spPr/>
        <p:txBody>
          <a:bodyPr/>
          <a:lstStyle/>
          <a:p>
            <a:pPr>
              <a:buFont typeface="Arial" panose="020B0604020202020204" pitchFamily="34" charset="0"/>
              <a:buChar char="•"/>
            </a:pPr>
            <a:r>
              <a:rPr lang="en-US" altLang="zh-TW" dirty="0">
                <a:latin typeface="+mn-lt"/>
              </a:rPr>
              <a:t>A</a:t>
            </a:r>
            <a:endParaRPr lang="zh-TW" altLang="en-US" dirty="0">
              <a:latin typeface="+mn-lt"/>
            </a:endParaRPr>
          </a:p>
        </p:txBody>
      </p:sp>
      <p:sp>
        <p:nvSpPr>
          <p:cNvPr id="5" name="標題 4">
            <a:extLst>
              <a:ext uri="{FF2B5EF4-FFF2-40B4-BE49-F238E27FC236}">
                <a16:creationId xmlns:a16="http://schemas.microsoft.com/office/drawing/2014/main" id="{0B993C00-8B6E-DED7-E925-BE3B7EEAE0EB}"/>
              </a:ext>
            </a:extLst>
          </p:cNvPr>
          <p:cNvSpPr>
            <a:spLocks noGrp="1"/>
          </p:cNvSpPr>
          <p:nvPr>
            <p:ph type="title"/>
          </p:nvPr>
        </p:nvSpPr>
        <p:spPr>
          <a:xfrm>
            <a:off x="1389413" y="593505"/>
            <a:ext cx="6431786" cy="497700"/>
          </a:xfrm>
        </p:spPr>
        <p:txBody>
          <a:bodyPr/>
          <a:lstStyle/>
          <a:p>
            <a:r>
              <a:rPr lang="en-US" altLang="zh-TW" sz="2400" dirty="0">
                <a:latin typeface="+mn-lt"/>
              </a:rPr>
              <a:t>RM with Automation Tools </a:t>
            </a:r>
            <a:endParaRPr lang="zh-TW" altLang="en-US" dirty="0"/>
          </a:p>
        </p:txBody>
      </p:sp>
    </p:spTree>
    <p:extLst>
      <p:ext uri="{BB962C8B-B14F-4D97-AF65-F5344CB8AC3E}">
        <p14:creationId xmlns:p14="http://schemas.microsoft.com/office/powerpoint/2010/main" val="22250047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2" name="Google Shape;1562;p122"/>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3" name="Google Shape;1563;p122"/>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554"/>
                                        </p:tgtEl>
                                        <p:attrNameLst>
                                          <p:attrName>style.visibility</p:attrName>
                                        </p:attrNameLst>
                                      </p:cBhvr>
                                      <p:to>
                                        <p:strVal val="visible"/>
                                      </p:to>
                                    </p:set>
                                    <p:anim calcmode="lin" valueType="num">
                                      <p:cBhvr additive="base">
                                        <p:cTn id="20" dur="1000"/>
                                        <p:tgtEl>
                                          <p:spTgt spid="1554"/>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56"/>
                                        </p:tgtEl>
                                        <p:attrNameLst>
                                          <p:attrName>style.visibility</p:attrName>
                                        </p:attrNameLst>
                                      </p:cBhvr>
                                      <p:to>
                                        <p:strVal val="visible"/>
                                      </p:to>
                                    </p:set>
                                    <p:anim calcmode="lin" valueType="num">
                                      <p:cBhvr additive="base">
                                        <p:cTn id="23" dur="1000"/>
                                        <p:tgtEl>
                                          <p:spTgt spid="155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557"/>
                                        </p:tgtEl>
                                        <p:attrNameLst>
                                          <p:attrName>style.visibility</p:attrName>
                                        </p:attrNameLst>
                                      </p:cBhvr>
                                      <p:to>
                                        <p:strVal val="visible"/>
                                      </p:to>
                                    </p:set>
                                    <p:anim calcmode="lin" valueType="num">
                                      <p:cBhvr additive="base">
                                        <p:cTn id="28" dur="1000"/>
                                        <p:tgtEl>
                                          <p:spTgt spid="1557"/>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1558"/>
                                        </p:tgtEl>
                                        <p:attrNameLst>
                                          <p:attrName>style.visibility</p:attrName>
                                        </p:attrNameLst>
                                      </p:cBhvr>
                                      <p:to>
                                        <p:strVal val="visible"/>
                                      </p:to>
                                    </p:set>
                                    <p:anim calcmode="lin" valueType="num">
                                      <p:cBhvr additive="base">
                                        <p:cTn id="31" dur="1000"/>
                                        <p:tgtEl>
                                          <p:spTgt spid="15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自訂 1">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5945</TotalTime>
  <Words>5073</Words>
  <Application>Microsoft Office PowerPoint</Application>
  <PresentationFormat>如螢幕大小 (16:9)</PresentationFormat>
  <Paragraphs>1314</Paragraphs>
  <Slides>119</Slides>
  <Notes>109</Notes>
  <HiddenSlides>0</HiddenSlides>
  <MMClips>0</MMClips>
  <ScaleCrop>false</ScaleCrop>
  <HeadingPairs>
    <vt:vector size="6" baseType="variant">
      <vt:variant>
        <vt:lpstr>使用字型</vt:lpstr>
      </vt:variant>
      <vt:variant>
        <vt:i4>21</vt:i4>
      </vt:variant>
      <vt:variant>
        <vt:lpstr>佈景主題</vt:lpstr>
      </vt:variant>
      <vt:variant>
        <vt:i4>3</vt:i4>
      </vt:variant>
      <vt:variant>
        <vt:lpstr>投影片標題</vt:lpstr>
      </vt:variant>
      <vt:variant>
        <vt:i4>119</vt:i4>
      </vt:variant>
    </vt:vector>
  </HeadingPairs>
  <TitlesOfParts>
    <vt:vector size="143" baseType="lpstr">
      <vt:lpstr>Open Sans</vt:lpstr>
      <vt:lpstr>Lato</vt:lpstr>
      <vt:lpstr>Times New Roman</vt:lpstr>
      <vt:lpstr>Calibri</vt:lpstr>
      <vt:lpstr>Montserrat Medium</vt:lpstr>
      <vt:lpstr>Proxima Nova</vt:lpstr>
      <vt:lpstr>Merriweather</vt:lpstr>
      <vt:lpstr>PT Sans</vt:lpstr>
      <vt:lpstr>Montserrat</vt:lpstr>
      <vt:lpstr>Proxima Nova Semibold</vt:lpstr>
      <vt:lpstr>Merriweather Light</vt:lpstr>
      <vt:lpstr>Roboto Medium</vt:lpstr>
      <vt:lpstr>Vidaloka</vt:lpstr>
      <vt:lpstr>Arial</vt:lpstr>
      <vt:lpstr>Mako</vt:lpstr>
      <vt:lpstr>Crimson Text</vt:lpstr>
      <vt:lpstr>Oswald</vt:lpstr>
      <vt:lpstr>Cambria Math</vt:lpstr>
      <vt:lpstr>Open Sans SemiBold</vt:lpstr>
      <vt:lpstr>Josefin Sans</vt:lpstr>
      <vt:lpstr>Russo One</vt:lpstr>
      <vt:lpstr>Minimalist Business Slides XL by Slidesgo</vt:lpstr>
      <vt:lpstr>Slidesgo Final Pages</vt:lpstr>
      <vt:lpstr>Slidesgo Final Pages</vt:lpstr>
      <vt:lpstr>Evaluating the Impact of Robotic Process Automation on Earnings Management </vt:lpstr>
      <vt:lpstr>Introduction</vt:lpstr>
      <vt:lpstr>Introduction</vt:lpstr>
      <vt:lpstr>Literature Review &amp; Hypothesis Development </vt:lpstr>
      <vt:lpstr>02 Literature Review &amp; Hypothesis Development</vt:lpstr>
      <vt:lpstr>First Wave of Automation in Accounting: ERP systems </vt:lpstr>
      <vt:lpstr>The New Automation Tool: RPA </vt:lpstr>
      <vt:lpstr>AM with Automation Tools </vt:lpstr>
      <vt:lpstr>RM with Automation Tools </vt:lpstr>
      <vt:lpstr>Sample Selection &amp;  Research Design</vt:lpstr>
      <vt:lpstr>03 Sample Selection &amp; Research Design</vt:lpstr>
      <vt:lpstr>Main Interest Variable: RPA Implementation Indicator</vt:lpstr>
      <vt:lpstr>Sample Selection</vt:lpstr>
      <vt:lpstr>Sample Selection</vt:lpstr>
      <vt:lpstr>Proxies for Accrual-based Earnings Management &amp; Real Activities Manipulation</vt:lpstr>
      <vt:lpstr>Proxies for Accrual-based Earnings Management &amp; Real Activities Manipulation</vt:lpstr>
      <vt:lpstr>Main Interest Variables</vt:lpstr>
      <vt:lpstr>Empirical Models-Within Treatment Group</vt:lpstr>
      <vt:lpstr>Empirical Models-Matched Control Group</vt:lpstr>
      <vt:lpstr>Potential Endogeneity Problem between AM and RM</vt:lpstr>
      <vt:lpstr>PowerPoint 簡報</vt:lpstr>
      <vt:lpstr>Results</vt:lpstr>
      <vt:lpstr>04 Results </vt:lpstr>
      <vt:lpstr>Descriptive Statistics: for Both RPA Adopters and Control Group</vt:lpstr>
      <vt:lpstr>Descriptive Statistics: for Both RPA Adopters and Control Group</vt:lpstr>
      <vt:lpstr>Descriptive Statistics: for Both RPA Adopters and Control Group</vt:lpstr>
      <vt:lpstr>Descriptive Statistics: for Both RPA Adopters and Control Group</vt:lpstr>
      <vt:lpstr>Testing for Endogeneity </vt:lpstr>
      <vt:lpstr>Within Treatment Group Analysis </vt:lpstr>
      <vt:lpstr>Matched Results Analysis </vt:lpstr>
      <vt:lpstr>Within Treatment Group Additional Analysis </vt:lpstr>
      <vt:lpstr>Matched Results Additional Analysis </vt:lpstr>
      <vt:lpstr>Conclusion</vt:lpstr>
      <vt:lpstr>Contents of this template</vt:lpstr>
      <vt:lpstr>—Someone Famous</vt:lpstr>
      <vt:lpstr>The slide title goes here!</vt:lpstr>
      <vt:lpstr>Whoa!</vt:lpstr>
      <vt:lpstr>Whoa!</vt:lpstr>
      <vt:lpstr>Introduction</vt:lpstr>
      <vt:lpstr>Shared Control Variables</vt:lpstr>
      <vt:lpstr>Shared Control Variables (Continued)</vt:lpstr>
      <vt:lpstr>Shared Control Variables</vt:lpstr>
      <vt:lpstr>You can use six columns</vt:lpstr>
      <vt:lpstr>This is a graph</vt:lpstr>
      <vt:lpstr>This is a graph</vt:lpstr>
      <vt:lpstr>Maybe you need to divide the content</vt:lpstr>
      <vt:lpstr>Maybe you need to divide the content</vt:lpstr>
      <vt:lpstr>PowerPoint 簡報</vt:lpstr>
      <vt:lpstr>PowerPoint 簡報</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Competitors</vt:lpstr>
      <vt:lpstr>Awesome words</vt:lpstr>
      <vt:lpstr>Awesome words</vt:lpstr>
      <vt:lpstr>This is a map</vt:lpstr>
      <vt:lpstr>This is a map</vt:lpstr>
      <vt:lpstr>You can use four columns</vt:lpstr>
      <vt:lpstr>You can use three columns</vt:lpstr>
      <vt:lpstr>This is an infographic</vt:lpstr>
      <vt:lpstr> </vt:lpstr>
      <vt:lpstr>Percentages</vt:lpstr>
      <vt:lpstr>Our goals</vt:lpstr>
      <vt:lpstr>Our goals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簡報</vt:lpstr>
      <vt:lpstr>PowerPoint 簡報</vt:lpstr>
      <vt:lpstr>PowerPoint 簡報</vt:lpstr>
      <vt:lpstr>PowerPoint 簡報</vt:lpstr>
      <vt:lpstr>PowerPoint 簡報</vt:lpstr>
      <vt:lpstr>...and our sets of editable icons</vt:lpstr>
      <vt:lpstr>Educational Icons</vt:lpstr>
      <vt:lpstr>Business Icons</vt:lpstr>
      <vt:lpstr>Help &amp; Support Icons</vt:lpstr>
      <vt:lpstr>Creative Process Icons</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Impact of Robotic Process Automation on Earnings Management</dc:title>
  <dc:creator>賴星光 Joseph.Lai</dc:creator>
  <cp:lastModifiedBy>星光 賴星光</cp:lastModifiedBy>
  <cp:revision>36</cp:revision>
  <dcterms:modified xsi:type="dcterms:W3CDTF">2024-05-29T15:55:19Z</dcterms:modified>
</cp:coreProperties>
</file>